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3" r:id="rId8"/>
    <p:sldId id="262"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p:scale>
          <a:sx n="81" d="100"/>
          <a:sy n="81" d="100"/>
        </p:scale>
        <p:origin x="-258"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PT" smtClean="0"/>
              <a:t>Clique para editar o estilo</a:t>
            </a:r>
            <a:endParaRPr lang="en-GB"/>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smtClean="0"/>
              <a:t>Faça clique para editar o estilo</a:t>
            </a:r>
            <a:endParaRPr lang="en-GB"/>
          </a:p>
        </p:txBody>
      </p:sp>
      <p:sp>
        <p:nvSpPr>
          <p:cNvPr id="4" name="Marcador de Posição da Data 3"/>
          <p:cNvSpPr>
            <a:spLocks noGrp="1"/>
          </p:cNvSpPr>
          <p:nvPr>
            <p:ph type="dt" sz="half" idx="10"/>
          </p:nvPr>
        </p:nvSpPr>
        <p:spPr/>
        <p:txBody>
          <a:bodyPr/>
          <a:lstStyle/>
          <a:p>
            <a:fld id="{67A4B7CC-259B-4F33-A9A2-35CDC26446DF}" type="datetimeFigureOut">
              <a:rPr lang="en-GB" smtClean="0"/>
              <a:t>06/12/2016</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081A102E-8397-4B7A-ABFD-7D0A5F5B9EBD}" type="slidenum">
              <a:rPr lang="en-GB" smtClean="0"/>
              <a:t>‹#›</a:t>
            </a:fld>
            <a:endParaRPr lang="en-GB"/>
          </a:p>
        </p:txBody>
      </p:sp>
    </p:spTree>
    <p:extLst>
      <p:ext uri="{BB962C8B-B14F-4D97-AF65-F5344CB8AC3E}">
        <p14:creationId xmlns:p14="http://schemas.microsoft.com/office/powerpoint/2010/main" val="649431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10"/>
          </p:nvPr>
        </p:nvSpPr>
        <p:spPr/>
        <p:txBody>
          <a:bodyPr/>
          <a:lstStyle/>
          <a:p>
            <a:fld id="{67A4B7CC-259B-4F33-A9A2-35CDC26446DF}" type="datetimeFigureOut">
              <a:rPr lang="en-GB" smtClean="0"/>
              <a:t>06/12/2016</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081A102E-8397-4B7A-ABFD-7D0A5F5B9EBD}" type="slidenum">
              <a:rPr lang="en-GB" smtClean="0"/>
              <a:t>‹#›</a:t>
            </a:fld>
            <a:endParaRPr lang="en-GB"/>
          </a:p>
        </p:txBody>
      </p:sp>
    </p:spTree>
    <p:extLst>
      <p:ext uri="{BB962C8B-B14F-4D97-AF65-F5344CB8AC3E}">
        <p14:creationId xmlns:p14="http://schemas.microsoft.com/office/powerpoint/2010/main" val="3833495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PT" smtClean="0"/>
              <a:t>Clique para editar o estilo</a:t>
            </a:r>
            <a:endParaRPr lang="en-GB"/>
          </a:p>
        </p:txBody>
      </p:sp>
      <p:sp>
        <p:nvSpPr>
          <p:cNvPr id="3" name="Marcador de Posição de Texto Vertical 2"/>
          <p:cNvSpPr>
            <a:spLocks noGrp="1"/>
          </p:cNvSpPr>
          <p:nvPr>
            <p:ph type="body" orient="vert" idx="1"/>
          </p:nvPr>
        </p:nvSpPr>
        <p:spPr>
          <a:xfrm>
            <a:off x="838200" y="365125"/>
            <a:ext cx="7734300" cy="5811838"/>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10"/>
          </p:nvPr>
        </p:nvSpPr>
        <p:spPr/>
        <p:txBody>
          <a:bodyPr/>
          <a:lstStyle/>
          <a:p>
            <a:fld id="{67A4B7CC-259B-4F33-A9A2-35CDC26446DF}" type="datetimeFigureOut">
              <a:rPr lang="en-GB" smtClean="0"/>
              <a:t>06/12/2016</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081A102E-8397-4B7A-ABFD-7D0A5F5B9EBD}" type="slidenum">
              <a:rPr lang="en-GB" smtClean="0"/>
              <a:t>‹#›</a:t>
            </a:fld>
            <a:endParaRPr lang="en-GB"/>
          </a:p>
        </p:txBody>
      </p:sp>
    </p:spTree>
    <p:extLst>
      <p:ext uri="{BB962C8B-B14F-4D97-AF65-F5344CB8AC3E}">
        <p14:creationId xmlns:p14="http://schemas.microsoft.com/office/powerpoint/2010/main" val="2958839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10"/>
          </p:nvPr>
        </p:nvSpPr>
        <p:spPr/>
        <p:txBody>
          <a:bodyPr/>
          <a:lstStyle/>
          <a:p>
            <a:fld id="{67A4B7CC-259B-4F33-A9A2-35CDC26446DF}" type="datetimeFigureOut">
              <a:rPr lang="en-GB" smtClean="0"/>
              <a:t>06/12/2016</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081A102E-8397-4B7A-ABFD-7D0A5F5B9EBD}" type="slidenum">
              <a:rPr lang="en-GB" smtClean="0"/>
              <a:t>‹#›</a:t>
            </a:fld>
            <a:endParaRPr lang="en-GB"/>
          </a:p>
        </p:txBody>
      </p:sp>
    </p:spTree>
    <p:extLst>
      <p:ext uri="{BB962C8B-B14F-4D97-AF65-F5344CB8AC3E}">
        <p14:creationId xmlns:p14="http://schemas.microsoft.com/office/powerpoint/2010/main" val="1933764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PT" smtClean="0"/>
              <a:t>Clique para editar o estilo</a:t>
            </a:r>
            <a:endParaRPr lang="en-GB"/>
          </a:p>
        </p:txBody>
      </p:sp>
      <p:sp>
        <p:nvSpPr>
          <p:cNvPr id="3" name="Marcador de Posição do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67A4B7CC-259B-4F33-A9A2-35CDC26446DF}" type="datetimeFigureOut">
              <a:rPr lang="en-GB" smtClean="0"/>
              <a:t>06/12/2016</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081A102E-8397-4B7A-ABFD-7D0A5F5B9EBD}" type="slidenum">
              <a:rPr lang="en-GB" smtClean="0"/>
              <a:t>‹#›</a:t>
            </a:fld>
            <a:endParaRPr lang="en-GB"/>
          </a:p>
        </p:txBody>
      </p:sp>
    </p:spTree>
    <p:extLst>
      <p:ext uri="{BB962C8B-B14F-4D97-AF65-F5344CB8AC3E}">
        <p14:creationId xmlns:p14="http://schemas.microsoft.com/office/powerpoint/2010/main" val="1022703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e Conteúdo 2"/>
          <p:cNvSpPr>
            <a:spLocks noGrp="1"/>
          </p:cNvSpPr>
          <p:nvPr>
            <p:ph sz="half" idx="1"/>
          </p:nvPr>
        </p:nvSpPr>
        <p:spPr>
          <a:xfrm>
            <a:off x="838200" y="1825625"/>
            <a:ext cx="5181600" cy="435133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e Conteúdo 3"/>
          <p:cNvSpPr>
            <a:spLocks noGrp="1"/>
          </p:cNvSpPr>
          <p:nvPr>
            <p:ph sz="half" idx="2"/>
          </p:nvPr>
        </p:nvSpPr>
        <p:spPr>
          <a:xfrm>
            <a:off x="6172200" y="1825625"/>
            <a:ext cx="5181600" cy="435133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5" name="Marcador de Posição da Data 4"/>
          <p:cNvSpPr>
            <a:spLocks noGrp="1"/>
          </p:cNvSpPr>
          <p:nvPr>
            <p:ph type="dt" sz="half" idx="10"/>
          </p:nvPr>
        </p:nvSpPr>
        <p:spPr/>
        <p:txBody>
          <a:bodyPr/>
          <a:lstStyle/>
          <a:p>
            <a:fld id="{67A4B7CC-259B-4F33-A9A2-35CDC26446DF}" type="datetimeFigureOut">
              <a:rPr lang="en-GB" smtClean="0"/>
              <a:t>06/12/2016</a:t>
            </a:fld>
            <a:endParaRPr lang="en-GB"/>
          </a:p>
        </p:txBody>
      </p:sp>
      <p:sp>
        <p:nvSpPr>
          <p:cNvPr id="6" name="Marcador de Posição do Rodapé 5"/>
          <p:cNvSpPr>
            <a:spLocks noGrp="1"/>
          </p:cNvSpPr>
          <p:nvPr>
            <p:ph type="ftr" sz="quarter" idx="11"/>
          </p:nvPr>
        </p:nvSpPr>
        <p:spPr/>
        <p:txBody>
          <a:bodyPr/>
          <a:lstStyle/>
          <a:p>
            <a:endParaRPr lang="en-GB"/>
          </a:p>
        </p:txBody>
      </p:sp>
      <p:sp>
        <p:nvSpPr>
          <p:cNvPr id="7" name="Marcador de Posição do Número do Diapositivo 6"/>
          <p:cNvSpPr>
            <a:spLocks noGrp="1"/>
          </p:cNvSpPr>
          <p:nvPr>
            <p:ph type="sldNum" sz="quarter" idx="12"/>
          </p:nvPr>
        </p:nvSpPr>
        <p:spPr/>
        <p:txBody>
          <a:bodyPr/>
          <a:lstStyle/>
          <a:p>
            <a:fld id="{081A102E-8397-4B7A-ABFD-7D0A5F5B9EBD}" type="slidenum">
              <a:rPr lang="en-GB" smtClean="0"/>
              <a:t>‹#›</a:t>
            </a:fld>
            <a:endParaRPr lang="en-GB"/>
          </a:p>
        </p:txBody>
      </p:sp>
    </p:spTree>
    <p:extLst>
      <p:ext uri="{BB962C8B-B14F-4D97-AF65-F5344CB8AC3E}">
        <p14:creationId xmlns:p14="http://schemas.microsoft.com/office/powerpoint/2010/main" val="2569772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PT" smtClean="0"/>
              <a:t>Clique para editar o estilo</a:t>
            </a:r>
            <a:endParaRPr lang="en-GB"/>
          </a:p>
        </p:txBody>
      </p:sp>
      <p:sp>
        <p:nvSpPr>
          <p:cNvPr id="3" name="Marcador de Posição do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839788" y="2505075"/>
            <a:ext cx="5157787" cy="368458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5" name="Marcador de Posição do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6172200" y="2505075"/>
            <a:ext cx="5183188" cy="368458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7" name="Marcador de Posição da Data 6"/>
          <p:cNvSpPr>
            <a:spLocks noGrp="1"/>
          </p:cNvSpPr>
          <p:nvPr>
            <p:ph type="dt" sz="half" idx="10"/>
          </p:nvPr>
        </p:nvSpPr>
        <p:spPr/>
        <p:txBody>
          <a:bodyPr/>
          <a:lstStyle/>
          <a:p>
            <a:fld id="{67A4B7CC-259B-4F33-A9A2-35CDC26446DF}" type="datetimeFigureOut">
              <a:rPr lang="en-GB" smtClean="0"/>
              <a:t>06/12/2016</a:t>
            </a:fld>
            <a:endParaRPr lang="en-GB"/>
          </a:p>
        </p:txBody>
      </p:sp>
      <p:sp>
        <p:nvSpPr>
          <p:cNvPr id="8" name="Marcador de Posição do Rodapé 7"/>
          <p:cNvSpPr>
            <a:spLocks noGrp="1"/>
          </p:cNvSpPr>
          <p:nvPr>
            <p:ph type="ftr" sz="quarter" idx="11"/>
          </p:nvPr>
        </p:nvSpPr>
        <p:spPr/>
        <p:txBody>
          <a:bodyPr/>
          <a:lstStyle/>
          <a:p>
            <a:endParaRPr lang="en-GB"/>
          </a:p>
        </p:txBody>
      </p:sp>
      <p:sp>
        <p:nvSpPr>
          <p:cNvPr id="9" name="Marcador de Posição do Número do Diapositivo 8"/>
          <p:cNvSpPr>
            <a:spLocks noGrp="1"/>
          </p:cNvSpPr>
          <p:nvPr>
            <p:ph type="sldNum" sz="quarter" idx="12"/>
          </p:nvPr>
        </p:nvSpPr>
        <p:spPr/>
        <p:txBody>
          <a:bodyPr/>
          <a:lstStyle/>
          <a:p>
            <a:fld id="{081A102E-8397-4B7A-ABFD-7D0A5F5B9EBD}" type="slidenum">
              <a:rPr lang="en-GB" smtClean="0"/>
              <a:t>‹#›</a:t>
            </a:fld>
            <a:endParaRPr lang="en-GB"/>
          </a:p>
        </p:txBody>
      </p:sp>
    </p:spTree>
    <p:extLst>
      <p:ext uri="{BB962C8B-B14F-4D97-AF65-F5344CB8AC3E}">
        <p14:creationId xmlns:p14="http://schemas.microsoft.com/office/powerpoint/2010/main" val="3562885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a Data 2"/>
          <p:cNvSpPr>
            <a:spLocks noGrp="1"/>
          </p:cNvSpPr>
          <p:nvPr>
            <p:ph type="dt" sz="half" idx="10"/>
          </p:nvPr>
        </p:nvSpPr>
        <p:spPr/>
        <p:txBody>
          <a:bodyPr/>
          <a:lstStyle/>
          <a:p>
            <a:fld id="{67A4B7CC-259B-4F33-A9A2-35CDC26446DF}" type="datetimeFigureOut">
              <a:rPr lang="en-GB" smtClean="0"/>
              <a:t>06/12/2016</a:t>
            </a:fld>
            <a:endParaRPr lang="en-GB"/>
          </a:p>
        </p:txBody>
      </p:sp>
      <p:sp>
        <p:nvSpPr>
          <p:cNvPr id="4" name="Marcador de Posição do Rodapé 3"/>
          <p:cNvSpPr>
            <a:spLocks noGrp="1"/>
          </p:cNvSpPr>
          <p:nvPr>
            <p:ph type="ftr" sz="quarter" idx="11"/>
          </p:nvPr>
        </p:nvSpPr>
        <p:spPr/>
        <p:txBody>
          <a:bodyPr/>
          <a:lstStyle/>
          <a:p>
            <a:endParaRPr lang="en-GB"/>
          </a:p>
        </p:txBody>
      </p:sp>
      <p:sp>
        <p:nvSpPr>
          <p:cNvPr id="5" name="Marcador de Posição do Número do Diapositivo 4"/>
          <p:cNvSpPr>
            <a:spLocks noGrp="1"/>
          </p:cNvSpPr>
          <p:nvPr>
            <p:ph type="sldNum" sz="quarter" idx="12"/>
          </p:nvPr>
        </p:nvSpPr>
        <p:spPr/>
        <p:txBody>
          <a:bodyPr/>
          <a:lstStyle/>
          <a:p>
            <a:fld id="{081A102E-8397-4B7A-ABFD-7D0A5F5B9EBD}" type="slidenum">
              <a:rPr lang="en-GB" smtClean="0"/>
              <a:t>‹#›</a:t>
            </a:fld>
            <a:endParaRPr lang="en-GB"/>
          </a:p>
        </p:txBody>
      </p:sp>
    </p:spTree>
    <p:extLst>
      <p:ext uri="{BB962C8B-B14F-4D97-AF65-F5344CB8AC3E}">
        <p14:creationId xmlns:p14="http://schemas.microsoft.com/office/powerpoint/2010/main" val="1522542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67A4B7CC-259B-4F33-A9A2-35CDC26446DF}" type="datetimeFigureOut">
              <a:rPr lang="en-GB" smtClean="0"/>
              <a:t>06/12/2016</a:t>
            </a:fld>
            <a:endParaRPr lang="en-GB"/>
          </a:p>
        </p:txBody>
      </p:sp>
      <p:sp>
        <p:nvSpPr>
          <p:cNvPr id="3" name="Marcador de Posição do Rodapé 2"/>
          <p:cNvSpPr>
            <a:spLocks noGrp="1"/>
          </p:cNvSpPr>
          <p:nvPr>
            <p:ph type="ftr" sz="quarter" idx="11"/>
          </p:nvPr>
        </p:nvSpPr>
        <p:spPr/>
        <p:txBody>
          <a:bodyPr/>
          <a:lstStyle/>
          <a:p>
            <a:endParaRPr lang="en-GB"/>
          </a:p>
        </p:txBody>
      </p:sp>
      <p:sp>
        <p:nvSpPr>
          <p:cNvPr id="4" name="Marcador de Posição do Número do Diapositivo 3"/>
          <p:cNvSpPr>
            <a:spLocks noGrp="1"/>
          </p:cNvSpPr>
          <p:nvPr>
            <p:ph type="sldNum" sz="quarter" idx="12"/>
          </p:nvPr>
        </p:nvSpPr>
        <p:spPr/>
        <p:txBody>
          <a:bodyPr/>
          <a:lstStyle/>
          <a:p>
            <a:fld id="{081A102E-8397-4B7A-ABFD-7D0A5F5B9EBD}" type="slidenum">
              <a:rPr lang="en-GB" smtClean="0"/>
              <a:t>‹#›</a:t>
            </a:fld>
            <a:endParaRPr lang="en-GB"/>
          </a:p>
        </p:txBody>
      </p:sp>
    </p:spTree>
    <p:extLst>
      <p:ext uri="{BB962C8B-B14F-4D97-AF65-F5344CB8AC3E}">
        <p14:creationId xmlns:p14="http://schemas.microsoft.com/office/powerpoint/2010/main" val="3546155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smtClean="0"/>
              <a:t>Clique para editar o estilo</a:t>
            </a:r>
            <a:endParaRPr lang="en-GB"/>
          </a:p>
        </p:txBody>
      </p:sp>
      <p:sp>
        <p:nvSpPr>
          <p:cNvPr id="3" name="Marcador de Posição de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67A4B7CC-259B-4F33-A9A2-35CDC26446DF}" type="datetimeFigureOut">
              <a:rPr lang="en-GB" smtClean="0"/>
              <a:t>06/12/2016</a:t>
            </a:fld>
            <a:endParaRPr lang="en-GB"/>
          </a:p>
        </p:txBody>
      </p:sp>
      <p:sp>
        <p:nvSpPr>
          <p:cNvPr id="6" name="Marcador de Posição do Rodapé 5"/>
          <p:cNvSpPr>
            <a:spLocks noGrp="1"/>
          </p:cNvSpPr>
          <p:nvPr>
            <p:ph type="ftr" sz="quarter" idx="11"/>
          </p:nvPr>
        </p:nvSpPr>
        <p:spPr/>
        <p:txBody>
          <a:bodyPr/>
          <a:lstStyle/>
          <a:p>
            <a:endParaRPr lang="en-GB"/>
          </a:p>
        </p:txBody>
      </p:sp>
      <p:sp>
        <p:nvSpPr>
          <p:cNvPr id="7" name="Marcador de Posição do Número do Diapositivo 6"/>
          <p:cNvSpPr>
            <a:spLocks noGrp="1"/>
          </p:cNvSpPr>
          <p:nvPr>
            <p:ph type="sldNum" sz="quarter" idx="12"/>
          </p:nvPr>
        </p:nvSpPr>
        <p:spPr/>
        <p:txBody>
          <a:bodyPr/>
          <a:lstStyle/>
          <a:p>
            <a:fld id="{081A102E-8397-4B7A-ABFD-7D0A5F5B9EBD}" type="slidenum">
              <a:rPr lang="en-GB" smtClean="0"/>
              <a:t>‹#›</a:t>
            </a:fld>
            <a:endParaRPr lang="en-GB"/>
          </a:p>
        </p:txBody>
      </p:sp>
    </p:spTree>
    <p:extLst>
      <p:ext uri="{BB962C8B-B14F-4D97-AF65-F5344CB8AC3E}">
        <p14:creationId xmlns:p14="http://schemas.microsoft.com/office/powerpoint/2010/main" val="3520183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smtClean="0"/>
              <a:t>Clique para editar o estilo</a:t>
            </a:r>
            <a:endParaRPr lang="en-GB"/>
          </a:p>
        </p:txBody>
      </p:sp>
      <p:sp>
        <p:nvSpPr>
          <p:cNvPr id="3" name="Marcador de Posição d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67A4B7CC-259B-4F33-A9A2-35CDC26446DF}" type="datetimeFigureOut">
              <a:rPr lang="en-GB" smtClean="0"/>
              <a:t>06/12/2016</a:t>
            </a:fld>
            <a:endParaRPr lang="en-GB"/>
          </a:p>
        </p:txBody>
      </p:sp>
      <p:sp>
        <p:nvSpPr>
          <p:cNvPr id="6" name="Marcador de Posição do Rodapé 5"/>
          <p:cNvSpPr>
            <a:spLocks noGrp="1"/>
          </p:cNvSpPr>
          <p:nvPr>
            <p:ph type="ftr" sz="quarter" idx="11"/>
          </p:nvPr>
        </p:nvSpPr>
        <p:spPr/>
        <p:txBody>
          <a:bodyPr/>
          <a:lstStyle/>
          <a:p>
            <a:endParaRPr lang="en-GB"/>
          </a:p>
        </p:txBody>
      </p:sp>
      <p:sp>
        <p:nvSpPr>
          <p:cNvPr id="7" name="Marcador de Posição do Número do Diapositivo 6"/>
          <p:cNvSpPr>
            <a:spLocks noGrp="1"/>
          </p:cNvSpPr>
          <p:nvPr>
            <p:ph type="sldNum" sz="quarter" idx="12"/>
          </p:nvPr>
        </p:nvSpPr>
        <p:spPr/>
        <p:txBody>
          <a:bodyPr/>
          <a:lstStyle/>
          <a:p>
            <a:fld id="{081A102E-8397-4B7A-ABFD-7D0A5F5B9EBD}" type="slidenum">
              <a:rPr lang="en-GB" smtClean="0"/>
              <a:t>‹#›</a:t>
            </a:fld>
            <a:endParaRPr lang="en-GB"/>
          </a:p>
        </p:txBody>
      </p:sp>
    </p:spTree>
    <p:extLst>
      <p:ext uri="{BB962C8B-B14F-4D97-AF65-F5344CB8AC3E}">
        <p14:creationId xmlns:p14="http://schemas.microsoft.com/office/powerpoint/2010/main" val="160616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smtClean="0"/>
              <a:t>Clique para editar o estilo</a:t>
            </a:r>
            <a:endParaRPr lang="en-GB"/>
          </a:p>
        </p:txBody>
      </p:sp>
      <p:sp>
        <p:nvSpPr>
          <p:cNvPr id="3" name="Marcador de Posição do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A4B7CC-259B-4F33-A9A2-35CDC26446DF}" type="datetimeFigureOut">
              <a:rPr lang="en-GB" smtClean="0"/>
              <a:t>06/12/2016</a:t>
            </a:fld>
            <a:endParaRPr lang="en-GB"/>
          </a:p>
        </p:txBody>
      </p:sp>
      <p:sp>
        <p:nvSpPr>
          <p:cNvPr id="5" name="Marcador de Posição do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Marcador de Posição do Número do Diapositivo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1A102E-8397-4B7A-ABFD-7D0A5F5B9EBD}" type="slidenum">
              <a:rPr lang="en-GB" smtClean="0"/>
              <a:t>‹#›</a:t>
            </a:fld>
            <a:endParaRPr lang="en-GB"/>
          </a:p>
        </p:txBody>
      </p:sp>
    </p:spTree>
    <p:extLst>
      <p:ext uri="{BB962C8B-B14F-4D97-AF65-F5344CB8AC3E}">
        <p14:creationId xmlns:p14="http://schemas.microsoft.com/office/powerpoint/2010/main" val="4003840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PT" dirty="0" err="1" smtClean="0"/>
              <a:t>Analytical</a:t>
            </a:r>
            <a:r>
              <a:rPr lang="pt-PT" dirty="0" smtClean="0"/>
              <a:t> </a:t>
            </a:r>
            <a:r>
              <a:rPr lang="pt-PT" dirty="0" err="1" smtClean="0"/>
              <a:t>reports</a:t>
            </a:r>
            <a:endParaRPr lang="en-GB" dirty="0"/>
          </a:p>
        </p:txBody>
      </p:sp>
      <p:sp>
        <p:nvSpPr>
          <p:cNvPr id="3" name="Subtítulo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008472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PT" sz="3600" dirty="0" err="1" smtClean="0"/>
              <a:t>The</a:t>
            </a:r>
            <a:r>
              <a:rPr lang="pt-PT" sz="3600" dirty="0" smtClean="0"/>
              <a:t> </a:t>
            </a:r>
            <a:r>
              <a:rPr lang="pt-PT" sz="3600" dirty="0" err="1" smtClean="0"/>
              <a:t>analysis</a:t>
            </a:r>
            <a:r>
              <a:rPr lang="pt-PT" sz="3600" dirty="0" smtClean="0"/>
              <a:t> </a:t>
            </a:r>
            <a:r>
              <a:rPr lang="pt-PT" sz="3600" dirty="0" err="1" smtClean="0"/>
              <a:t>stage</a:t>
            </a:r>
            <a:endParaRPr lang="pt-PT" sz="3600" dirty="0"/>
          </a:p>
        </p:txBody>
      </p:sp>
      <p:sp>
        <p:nvSpPr>
          <p:cNvPr id="3" name="Content Placeholder 2"/>
          <p:cNvSpPr>
            <a:spLocks noGrp="1"/>
          </p:cNvSpPr>
          <p:nvPr>
            <p:ph idx="1"/>
          </p:nvPr>
        </p:nvSpPr>
        <p:spPr>
          <a:xfrm>
            <a:off x="767861" y="1403594"/>
            <a:ext cx="10515600" cy="3613883"/>
          </a:xfrm>
        </p:spPr>
        <p:txBody>
          <a:bodyPr>
            <a:normAutofit/>
          </a:bodyPr>
          <a:lstStyle/>
          <a:p>
            <a:r>
              <a:rPr lang="pt-PT" sz="2400" dirty="0" err="1" smtClean="0"/>
              <a:t>The</a:t>
            </a:r>
            <a:r>
              <a:rPr lang="pt-PT" sz="2400" dirty="0" smtClean="0"/>
              <a:t> </a:t>
            </a:r>
            <a:r>
              <a:rPr lang="pt-PT" sz="2400" dirty="0" err="1" smtClean="0"/>
              <a:t>impact</a:t>
            </a:r>
            <a:r>
              <a:rPr lang="pt-PT" sz="2400" dirty="0" smtClean="0"/>
              <a:t> </a:t>
            </a:r>
            <a:r>
              <a:rPr lang="pt-PT" sz="2400" dirty="0" err="1" smtClean="0"/>
              <a:t>of</a:t>
            </a:r>
            <a:r>
              <a:rPr lang="pt-PT" sz="2400" dirty="0" smtClean="0"/>
              <a:t> </a:t>
            </a:r>
            <a:r>
              <a:rPr lang="pt-PT" sz="2400" dirty="0" err="1" smtClean="0"/>
              <a:t>the</a:t>
            </a:r>
            <a:r>
              <a:rPr lang="pt-PT" sz="2400" dirty="0" smtClean="0"/>
              <a:t> </a:t>
            </a:r>
            <a:r>
              <a:rPr lang="pt-PT" sz="2400" dirty="0" err="1" smtClean="0"/>
              <a:t>refugees</a:t>
            </a:r>
            <a:r>
              <a:rPr lang="pt-PT" sz="2400" dirty="0" smtClean="0"/>
              <a:t> </a:t>
            </a:r>
            <a:r>
              <a:rPr lang="pt-PT" sz="2400" dirty="0" err="1" smtClean="0"/>
              <a:t>on</a:t>
            </a:r>
            <a:r>
              <a:rPr lang="pt-PT" sz="2400" dirty="0" smtClean="0"/>
              <a:t> </a:t>
            </a:r>
            <a:r>
              <a:rPr lang="pt-PT" sz="2400" dirty="0" err="1" smtClean="0"/>
              <a:t>each</a:t>
            </a:r>
            <a:r>
              <a:rPr lang="pt-PT" sz="2400" dirty="0" smtClean="0"/>
              <a:t> country </a:t>
            </a:r>
            <a:r>
              <a:rPr lang="pt-PT" sz="2400" dirty="0" err="1" smtClean="0"/>
              <a:t>depends</a:t>
            </a:r>
            <a:r>
              <a:rPr lang="pt-PT" sz="2400" dirty="0" smtClean="0"/>
              <a:t>, in </a:t>
            </a:r>
            <a:r>
              <a:rPr lang="pt-PT" sz="2400" dirty="0" err="1" smtClean="0"/>
              <a:t>part</a:t>
            </a:r>
            <a:r>
              <a:rPr lang="pt-PT" sz="2400" dirty="0" smtClean="0"/>
              <a:t>, </a:t>
            </a:r>
            <a:r>
              <a:rPr lang="pt-PT" sz="2400" dirty="0" err="1" smtClean="0"/>
              <a:t>on</a:t>
            </a:r>
            <a:r>
              <a:rPr lang="pt-PT" sz="2400" dirty="0" smtClean="0"/>
              <a:t> </a:t>
            </a:r>
            <a:r>
              <a:rPr lang="pt-PT" sz="2400" dirty="0" err="1" smtClean="0"/>
              <a:t>its</a:t>
            </a:r>
            <a:r>
              <a:rPr lang="pt-PT" sz="2400" dirty="0" smtClean="0"/>
              <a:t> </a:t>
            </a:r>
            <a:r>
              <a:rPr lang="pt-PT" sz="2400" dirty="0" err="1" smtClean="0"/>
              <a:t>demography</a:t>
            </a:r>
            <a:r>
              <a:rPr lang="pt-PT" sz="2400" dirty="0" smtClean="0"/>
              <a:t> </a:t>
            </a:r>
            <a:r>
              <a:rPr lang="pt-PT" sz="2400" dirty="0" err="1" smtClean="0"/>
              <a:t>and</a:t>
            </a:r>
            <a:r>
              <a:rPr lang="pt-PT" sz="2400" dirty="0" smtClean="0"/>
              <a:t> </a:t>
            </a:r>
            <a:r>
              <a:rPr lang="pt-PT" sz="2400" dirty="0" err="1" smtClean="0"/>
              <a:t>physical</a:t>
            </a:r>
            <a:r>
              <a:rPr lang="pt-PT" sz="2400" dirty="0" smtClean="0"/>
              <a:t> </a:t>
            </a:r>
            <a:r>
              <a:rPr lang="pt-PT" sz="2400" dirty="0" err="1" smtClean="0"/>
              <a:t>geography</a:t>
            </a:r>
            <a:r>
              <a:rPr lang="pt-PT" sz="2400" dirty="0" smtClean="0"/>
              <a:t>. </a:t>
            </a:r>
            <a:r>
              <a:rPr lang="pt-PT" sz="2400" dirty="0" err="1" smtClean="0"/>
              <a:t>Despite</a:t>
            </a:r>
            <a:r>
              <a:rPr lang="pt-PT" sz="2400" dirty="0" smtClean="0"/>
              <a:t> </a:t>
            </a:r>
            <a:r>
              <a:rPr lang="pt-PT" sz="2400" dirty="0" err="1" smtClean="0"/>
              <a:t>the</a:t>
            </a:r>
            <a:r>
              <a:rPr lang="pt-PT" sz="2400" dirty="0" smtClean="0"/>
              <a:t> </a:t>
            </a:r>
            <a:r>
              <a:rPr lang="pt-PT" sz="2400" dirty="0" err="1" smtClean="0"/>
              <a:t>fact</a:t>
            </a:r>
            <a:r>
              <a:rPr lang="pt-PT" sz="2400" dirty="0" smtClean="0"/>
              <a:t> </a:t>
            </a:r>
            <a:r>
              <a:rPr lang="pt-PT" sz="2400" dirty="0" err="1" smtClean="0"/>
              <a:t>that</a:t>
            </a:r>
            <a:r>
              <a:rPr lang="pt-PT" sz="2400" dirty="0" smtClean="0"/>
              <a:t> </a:t>
            </a:r>
            <a:r>
              <a:rPr lang="pt-PT" sz="2400" dirty="0" err="1" smtClean="0"/>
              <a:t>Hungary</a:t>
            </a:r>
            <a:r>
              <a:rPr lang="pt-PT" sz="2400" dirty="0" smtClean="0"/>
              <a:t> </a:t>
            </a:r>
            <a:r>
              <a:rPr lang="pt-PT" sz="2400" dirty="0" err="1" smtClean="0"/>
              <a:t>has</a:t>
            </a:r>
            <a:r>
              <a:rPr lang="pt-PT" sz="2400" dirty="0" smtClean="0"/>
              <a:t> more </a:t>
            </a:r>
            <a:r>
              <a:rPr lang="pt-PT" sz="2400" dirty="0" err="1" smtClean="0"/>
              <a:t>than</a:t>
            </a:r>
            <a:r>
              <a:rPr lang="pt-PT" sz="2400" dirty="0" smtClean="0"/>
              <a:t> </a:t>
            </a:r>
            <a:r>
              <a:rPr lang="pt-PT" sz="2400" dirty="0" err="1" smtClean="0"/>
              <a:t>half</a:t>
            </a:r>
            <a:r>
              <a:rPr lang="pt-PT" sz="2400" dirty="0" smtClean="0"/>
              <a:t> </a:t>
            </a:r>
            <a:r>
              <a:rPr lang="pt-PT" sz="2400" dirty="0" err="1" smtClean="0"/>
              <a:t>the</a:t>
            </a:r>
            <a:r>
              <a:rPr lang="pt-PT" sz="2400" dirty="0" smtClean="0"/>
              <a:t> </a:t>
            </a:r>
            <a:r>
              <a:rPr lang="pt-PT" sz="2400" dirty="0" err="1" smtClean="0"/>
              <a:t>Netherlands</a:t>
            </a:r>
            <a:r>
              <a:rPr lang="pt-PT" sz="2400" dirty="0" smtClean="0"/>
              <a:t>’ </a:t>
            </a:r>
            <a:r>
              <a:rPr lang="pt-PT" sz="2400" dirty="0" err="1" smtClean="0"/>
              <a:t>population</a:t>
            </a:r>
            <a:r>
              <a:rPr lang="pt-PT" sz="2400" dirty="0" smtClean="0"/>
              <a:t>, </a:t>
            </a:r>
            <a:r>
              <a:rPr lang="pt-PT" sz="2400" dirty="0" err="1" smtClean="0"/>
              <a:t>it</a:t>
            </a:r>
            <a:r>
              <a:rPr lang="pt-PT" sz="2400" dirty="0" smtClean="0"/>
              <a:t> </a:t>
            </a:r>
            <a:r>
              <a:rPr lang="pt-PT" sz="2400" dirty="0" err="1" smtClean="0"/>
              <a:t>will</a:t>
            </a:r>
            <a:r>
              <a:rPr lang="pt-PT" sz="2400" dirty="0" smtClean="0"/>
              <a:t> </a:t>
            </a:r>
            <a:r>
              <a:rPr lang="pt-PT" sz="2400" dirty="0" err="1" smtClean="0"/>
              <a:t>receive</a:t>
            </a:r>
            <a:r>
              <a:rPr lang="pt-PT" sz="2400" dirty="0" smtClean="0"/>
              <a:t> </a:t>
            </a:r>
            <a:r>
              <a:rPr lang="pt-PT" sz="2400" dirty="0" err="1" smtClean="0"/>
              <a:t>just</a:t>
            </a:r>
            <a:r>
              <a:rPr lang="pt-PT" sz="2400" dirty="0" smtClean="0"/>
              <a:t> </a:t>
            </a:r>
            <a:r>
              <a:rPr lang="pt-PT" sz="2400" dirty="0" err="1" smtClean="0"/>
              <a:t>about</a:t>
            </a:r>
            <a:r>
              <a:rPr lang="pt-PT" sz="2400" dirty="0" smtClean="0"/>
              <a:t> 9% </a:t>
            </a:r>
            <a:r>
              <a:rPr lang="pt-PT" sz="2400" dirty="0" err="1" smtClean="0"/>
              <a:t>of</a:t>
            </a:r>
            <a:r>
              <a:rPr lang="pt-PT" sz="2400" dirty="0" smtClean="0"/>
              <a:t> </a:t>
            </a:r>
            <a:r>
              <a:rPr lang="pt-PT" sz="2400" dirty="0" err="1" smtClean="0"/>
              <a:t>the</a:t>
            </a:r>
            <a:r>
              <a:rPr lang="pt-PT" sz="2400" dirty="0" smtClean="0"/>
              <a:t> </a:t>
            </a:r>
            <a:r>
              <a:rPr lang="pt-PT" sz="2400" dirty="0" err="1" smtClean="0"/>
              <a:t>number</a:t>
            </a:r>
            <a:r>
              <a:rPr lang="pt-PT" sz="2400" dirty="0" smtClean="0"/>
              <a:t> </a:t>
            </a:r>
            <a:r>
              <a:rPr lang="pt-PT" sz="2400" dirty="0" err="1" smtClean="0"/>
              <a:t>of</a:t>
            </a:r>
            <a:r>
              <a:rPr lang="pt-PT" sz="2400" dirty="0" smtClean="0"/>
              <a:t> </a:t>
            </a:r>
            <a:r>
              <a:rPr lang="pt-PT" sz="2400" dirty="0" err="1" smtClean="0"/>
              <a:t>refugees</a:t>
            </a:r>
            <a:r>
              <a:rPr lang="pt-PT" sz="2400" dirty="0" smtClean="0"/>
              <a:t> </a:t>
            </a:r>
            <a:r>
              <a:rPr lang="pt-PT" sz="2400" dirty="0" err="1" smtClean="0"/>
              <a:t>attributed</a:t>
            </a:r>
            <a:r>
              <a:rPr lang="pt-PT" sz="2400" dirty="0" smtClean="0"/>
              <a:t> to </a:t>
            </a:r>
            <a:r>
              <a:rPr lang="pt-PT" sz="2400" dirty="0" err="1" smtClean="0"/>
              <a:t>the</a:t>
            </a:r>
            <a:r>
              <a:rPr lang="pt-PT" sz="2400" dirty="0" smtClean="0"/>
              <a:t> </a:t>
            </a:r>
            <a:r>
              <a:rPr lang="pt-PT" sz="2400" dirty="0" err="1" smtClean="0"/>
              <a:t>latter</a:t>
            </a:r>
            <a:r>
              <a:rPr lang="pt-PT" sz="2400" dirty="0" smtClean="0"/>
              <a:t>. …</a:t>
            </a:r>
          </a:p>
          <a:p>
            <a:r>
              <a:rPr lang="pt-PT" sz="2400" dirty="0" err="1" smtClean="0"/>
              <a:t>The</a:t>
            </a:r>
            <a:r>
              <a:rPr lang="pt-PT" sz="2400" dirty="0" smtClean="0"/>
              <a:t> </a:t>
            </a:r>
            <a:r>
              <a:rPr lang="pt-PT" sz="2400" dirty="0" err="1" smtClean="0"/>
              <a:t>economic</a:t>
            </a:r>
            <a:r>
              <a:rPr lang="pt-PT" sz="2400" dirty="0" smtClean="0"/>
              <a:t> </a:t>
            </a:r>
            <a:r>
              <a:rPr lang="pt-PT" sz="2400" dirty="0" err="1" smtClean="0"/>
              <a:t>situation</a:t>
            </a:r>
            <a:r>
              <a:rPr lang="pt-PT" sz="2400" dirty="0" smtClean="0"/>
              <a:t> </a:t>
            </a:r>
            <a:r>
              <a:rPr lang="pt-PT" sz="2400" dirty="0" err="1" smtClean="0"/>
              <a:t>of</a:t>
            </a:r>
            <a:r>
              <a:rPr lang="pt-PT" sz="2400" dirty="0" smtClean="0"/>
              <a:t> </a:t>
            </a:r>
            <a:r>
              <a:rPr lang="pt-PT" sz="2400" dirty="0" err="1" smtClean="0"/>
              <a:t>each</a:t>
            </a:r>
            <a:r>
              <a:rPr lang="pt-PT" sz="2400" dirty="0" smtClean="0"/>
              <a:t> country </a:t>
            </a:r>
            <a:r>
              <a:rPr lang="pt-PT" sz="2400" dirty="0" err="1" smtClean="0"/>
              <a:t>is</a:t>
            </a:r>
            <a:r>
              <a:rPr lang="pt-PT" sz="2400" dirty="0" smtClean="0"/>
              <a:t> </a:t>
            </a:r>
            <a:r>
              <a:rPr lang="pt-PT" sz="2400" dirty="0" err="1" smtClean="0"/>
              <a:t>also</a:t>
            </a:r>
            <a:r>
              <a:rPr lang="pt-PT" sz="2400" dirty="0" smtClean="0"/>
              <a:t> </a:t>
            </a:r>
            <a:r>
              <a:rPr lang="pt-PT" sz="2400" dirty="0" err="1" smtClean="0"/>
              <a:t>an</a:t>
            </a:r>
            <a:r>
              <a:rPr lang="pt-PT" sz="2400" dirty="0" smtClean="0"/>
              <a:t> </a:t>
            </a:r>
            <a:r>
              <a:rPr lang="pt-PT" sz="2400" dirty="0" err="1" smtClean="0"/>
              <a:t>important</a:t>
            </a:r>
            <a:r>
              <a:rPr lang="pt-PT" sz="2400" dirty="0" smtClean="0"/>
              <a:t> factor to </a:t>
            </a:r>
            <a:r>
              <a:rPr lang="pt-PT" sz="2400" dirty="0" err="1" smtClean="0"/>
              <a:t>assess</a:t>
            </a:r>
            <a:r>
              <a:rPr lang="pt-PT" sz="2400" dirty="0" smtClean="0"/>
              <a:t> </a:t>
            </a:r>
            <a:r>
              <a:rPr lang="pt-PT" sz="2400" dirty="0" err="1" smtClean="0"/>
              <a:t>the</a:t>
            </a:r>
            <a:r>
              <a:rPr lang="pt-PT" sz="2400" dirty="0" smtClean="0"/>
              <a:t> </a:t>
            </a:r>
            <a:r>
              <a:rPr lang="pt-PT" sz="2400" dirty="0" err="1" smtClean="0"/>
              <a:t>approciacy</a:t>
            </a:r>
            <a:r>
              <a:rPr lang="pt-PT" sz="2400" dirty="0" smtClean="0"/>
              <a:t> </a:t>
            </a:r>
            <a:r>
              <a:rPr lang="pt-PT" sz="2400" dirty="0" err="1" smtClean="0"/>
              <a:t>of</a:t>
            </a:r>
            <a:r>
              <a:rPr lang="pt-PT" sz="2400" dirty="0" smtClean="0"/>
              <a:t> </a:t>
            </a:r>
            <a:r>
              <a:rPr lang="pt-PT" sz="2400" dirty="0" err="1" smtClean="0"/>
              <a:t>the</a:t>
            </a:r>
            <a:r>
              <a:rPr lang="pt-PT" sz="2400" dirty="0" smtClean="0"/>
              <a:t> </a:t>
            </a:r>
            <a:r>
              <a:rPr lang="pt-PT" sz="2400" dirty="0" err="1" smtClean="0"/>
              <a:t>refugee</a:t>
            </a:r>
            <a:r>
              <a:rPr lang="pt-PT" sz="2400" dirty="0" smtClean="0"/>
              <a:t> quotas. In 2015 </a:t>
            </a:r>
            <a:r>
              <a:rPr lang="pt-PT" sz="2400" dirty="0" err="1" smtClean="0"/>
              <a:t>the</a:t>
            </a:r>
            <a:r>
              <a:rPr lang="pt-PT" sz="2400" dirty="0" smtClean="0"/>
              <a:t> </a:t>
            </a:r>
            <a:r>
              <a:rPr lang="pt-PT" sz="2400" dirty="0" err="1" smtClean="0"/>
              <a:t>Dutch</a:t>
            </a:r>
            <a:r>
              <a:rPr lang="pt-PT" sz="2400" dirty="0" smtClean="0"/>
              <a:t> GDP </a:t>
            </a:r>
            <a:r>
              <a:rPr lang="pt-PT" sz="2400" i="1" dirty="0" smtClean="0"/>
              <a:t>per capita </a:t>
            </a:r>
            <a:r>
              <a:rPr lang="pt-PT" sz="2400" dirty="0" err="1" smtClean="0"/>
              <a:t>was</a:t>
            </a:r>
            <a:r>
              <a:rPr lang="pt-PT" sz="2400" dirty="0" smtClean="0"/>
              <a:t> </a:t>
            </a:r>
            <a:r>
              <a:rPr lang="pt-PT" sz="2400" dirty="0" err="1" smtClean="0"/>
              <a:t>higher</a:t>
            </a:r>
            <a:r>
              <a:rPr lang="pt-PT" sz="2400" dirty="0" smtClean="0"/>
              <a:t> </a:t>
            </a:r>
            <a:r>
              <a:rPr lang="pt-PT" sz="2400" dirty="0" err="1" smtClean="0"/>
              <a:t>than</a:t>
            </a:r>
            <a:r>
              <a:rPr lang="pt-PT" sz="2400" dirty="0" smtClean="0"/>
              <a:t> </a:t>
            </a:r>
            <a:r>
              <a:rPr lang="pt-PT" sz="2400" dirty="0" err="1" smtClean="0"/>
              <a:t>the</a:t>
            </a:r>
            <a:r>
              <a:rPr lang="pt-PT" sz="2400" dirty="0" smtClean="0"/>
              <a:t> </a:t>
            </a:r>
            <a:r>
              <a:rPr lang="pt-PT" sz="2400" dirty="0" err="1" smtClean="0"/>
              <a:t>Hungarian</a:t>
            </a:r>
            <a:r>
              <a:rPr lang="pt-PT" sz="2400" dirty="0" smtClean="0"/>
              <a:t>. </a:t>
            </a:r>
            <a:r>
              <a:rPr lang="pt-PT" sz="2400" dirty="0" err="1" smtClean="0"/>
              <a:t>This</a:t>
            </a:r>
            <a:r>
              <a:rPr lang="pt-PT" sz="2400" dirty="0" smtClean="0"/>
              <a:t> </a:t>
            </a:r>
            <a:r>
              <a:rPr lang="pt-PT" sz="2400" dirty="0" err="1" smtClean="0"/>
              <a:t>marked</a:t>
            </a:r>
            <a:r>
              <a:rPr lang="pt-PT" sz="2400" dirty="0" smtClean="0"/>
              <a:t> </a:t>
            </a:r>
            <a:r>
              <a:rPr lang="pt-PT" sz="2400" dirty="0" err="1" smtClean="0"/>
              <a:t>difference</a:t>
            </a:r>
            <a:r>
              <a:rPr lang="pt-PT" sz="2400" dirty="0" smtClean="0"/>
              <a:t> …</a:t>
            </a:r>
          </a:p>
          <a:p>
            <a:r>
              <a:rPr lang="pt-PT" sz="2400" dirty="0" err="1" smtClean="0"/>
              <a:t>From</a:t>
            </a:r>
            <a:r>
              <a:rPr lang="pt-PT" sz="2400" dirty="0" smtClean="0"/>
              <a:t> a social </a:t>
            </a:r>
            <a:r>
              <a:rPr lang="pt-PT" sz="2400" dirty="0" err="1" smtClean="0"/>
              <a:t>point</a:t>
            </a:r>
            <a:r>
              <a:rPr lang="pt-PT" sz="2400" dirty="0" smtClean="0"/>
              <a:t> </a:t>
            </a:r>
            <a:r>
              <a:rPr lang="pt-PT" sz="2400" dirty="0" err="1" smtClean="0"/>
              <a:t>of</a:t>
            </a:r>
            <a:r>
              <a:rPr lang="pt-PT" sz="2400" dirty="0" smtClean="0"/>
              <a:t> </a:t>
            </a:r>
            <a:r>
              <a:rPr lang="pt-PT" sz="2400" dirty="0" err="1" smtClean="0"/>
              <a:t>view</a:t>
            </a:r>
            <a:r>
              <a:rPr lang="pt-PT" sz="2400" dirty="0" smtClean="0"/>
              <a:t>, </a:t>
            </a:r>
            <a:r>
              <a:rPr lang="pt-PT" sz="2400" dirty="0" err="1" smtClean="0"/>
              <a:t>religious</a:t>
            </a:r>
            <a:r>
              <a:rPr lang="pt-PT" sz="2400" dirty="0" smtClean="0"/>
              <a:t> </a:t>
            </a:r>
            <a:r>
              <a:rPr lang="pt-PT" sz="2400" dirty="0" err="1" smtClean="0"/>
              <a:t>issues</a:t>
            </a:r>
            <a:r>
              <a:rPr lang="pt-PT" sz="2400" dirty="0" smtClean="0"/>
              <a:t> </a:t>
            </a:r>
            <a:r>
              <a:rPr lang="pt-PT" sz="2400" dirty="0" err="1" smtClean="0"/>
              <a:t>arise</a:t>
            </a:r>
            <a:r>
              <a:rPr lang="pt-PT" sz="2400" dirty="0" smtClean="0"/>
              <a:t> </a:t>
            </a:r>
            <a:r>
              <a:rPr lang="pt-PT" sz="2400" dirty="0" err="1" smtClean="0"/>
              <a:t>and</a:t>
            </a:r>
            <a:r>
              <a:rPr lang="pt-PT" sz="2400" dirty="0" smtClean="0"/>
              <a:t> are </a:t>
            </a:r>
            <a:r>
              <a:rPr lang="pt-PT" sz="2400" dirty="0" err="1" smtClean="0"/>
              <a:t>very</a:t>
            </a:r>
            <a:r>
              <a:rPr lang="pt-PT" sz="2400" dirty="0" smtClean="0"/>
              <a:t> </a:t>
            </a:r>
            <a:r>
              <a:rPr lang="pt-PT" sz="2400" dirty="0" err="1" smtClean="0"/>
              <a:t>important</a:t>
            </a:r>
            <a:r>
              <a:rPr lang="pt-PT" sz="2400" dirty="0" smtClean="0"/>
              <a:t> to take </a:t>
            </a:r>
            <a:r>
              <a:rPr lang="pt-PT" sz="2400" dirty="0" err="1" smtClean="0"/>
              <a:t>into</a:t>
            </a:r>
            <a:r>
              <a:rPr lang="pt-PT" sz="2400" dirty="0" smtClean="0"/>
              <a:t> </a:t>
            </a:r>
            <a:r>
              <a:rPr lang="pt-PT" sz="2400" dirty="0" err="1" smtClean="0"/>
              <a:t>consideration</a:t>
            </a:r>
            <a:r>
              <a:rPr lang="pt-PT" sz="2400" dirty="0" smtClean="0"/>
              <a:t>. </a:t>
            </a:r>
            <a:r>
              <a:rPr lang="pt-PT" sz="2400" dirty="0" err="1" smtClean="0"/>
              <a:t>Hungary</a:t>
            </a:r>
            <a:r>
              <a:rPr lang="pt-PT" sz="2400" dirty="0" smtClean="0"/>
              <a:t> </a:t>
            </a:r>
            <a:r>
              <a:rPr lang="pt-PT" sz="2400" dirty="0" err="1" smtClean="0"/>
              <a:t>is</a:t>
            </a:r>
            <a:r>
              <a:rPr lang="pt-PT" sz="2400" dirty="0" smtClean="0"/>
              <a:t> </a:t>
            </a:r>
            <a:r>
              <a:rPr lang="pt-PT" sz="2400" dirty="0" err="1" smtClean="0"/>
              <a:t>historically</a:t>
            </a:r>
            <a:r>
              <a:rPr lang="pt-PT" sz="2400" dirty="0" smtClean="0"/>
              <a:t> a Christian country …</a:t>
            </a:r>
            <a:endParaRPr lang="pt-PT" sz="2400" dirty="0"/>
          </a:p>
        </p:txBody>
      </p:sp>
      <p:cxnSp>
        <p:nvCxnSpPr>
          <p:cNvPr id="11" name="Straight Connector 10"/>
          <p:cNvCxnSpPr/>
          <p:nvPr/>
        </p:nvCxnSpPr>
        <p:spPr>
          <a:xfrm flipH="1">
            <a:off x="1137138" y="3247292"/>
            <a:ext cx="9812217"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1137138" y="1770185"/>
            <a:ext cx="9952893"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1137139" y="3552093"/>
            <a:ext cx="4056184"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1031631" y="2121877"/>
            <a:ext cx="2919046"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5937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PT" sz="3600" dirty="0" err="1" smtClean="0"/>
              <a:t>The</a:t>
            </a:r>
            <a:r>
              <a:rPr lang="pt-PT" sz="3600" dirty="0" smtClean="0"/>
              <a:t> </a:t>
            </a:r>
            <a:r>
              <a:rPr lang="pt-PT" sz="3600" dirty="0" err="1" smtClean="0"/>
              <a:t>analysis</a:t>
            </a:r>
            <a:r>
              <a:rPr lang="pt-PT" sz="3600" dirty="0" smtClean="0"/>
              <a:t> </a:t>
            </a:r>
            <a:r>
              <a:rPr lang="pt-PT" sz="3600" dirty="0" err="1" smtClean="0"/>
              <a:t>stage</a:t>
            </a:r>
            <a:endParaRPr lang="pt-PT" sz="3600" dirty="0"/>
          </a:p>
        </p:txBody>
      </p:sp>
      <p:graphicFrame>
        <p:nvGraphicFramePr>
          <p:cNvPr id="4" name="Table 3"/>
          <p:cNvGraphicFramePr>
            <a:graphicFrameLocks noGrp="1"/>
          </p:cNvGraphicFramePr>
          <p:nvPr>
            <p:extLst>
              <p:ext uri="{D42A27DB-BD31-4B8C-83A1-F6EECF244321}">
                <p14:modId xmlns:p14="http://schemas.microsoft.com/office/powerpoint/2010/main" val="3889169052"/>
              </p:ext>
            </p:extLst>
          </p:nvPr>
        </p:nvGraphicFramePr>
        <p:xfrm>
          <a:off x="679937" y="2138158"/>
          <a:ext cx="10691448" cy="2743200"/>
        </p:xfrm>
        <a:graphic>
          <a:graphicData uri="http://schemas.openxmlformats.org/drawingml/2006/table">
            <a:tbl>
              <a:tblPr firstRow="1" bandRow="1">
                <a:tableStyleId>{BC89EF96-8CEA-46FF-86C4-4CE0E7609802}</a:tableStyleId>
              </a:tblPr>
              <a:tblGrid>
                <a:gridCol w="5345724"/>
                <a:gridCol w="5345724"/>
              </a:tblGrid>
              <a:tr h="370840">
                <a:tc>
                  <a:txBody>
                    <a:bodyPr/>
                    <a:lstStyle/>
                    <a:p>
                      <a:r>
                        <a:rPr lang="pt-PT" sz="2400" b="0" dirty="0" smtClean="0"/>
                        <a:t>To </a:t>
                      </a:r>
                      <a:r>
                        <a:rPr lang="pt-PT" sz="2400" b="0" dirty="0" err="1" smtClean="0"/>
                        <a:t>start</a:t>
                      </a:r>
                      <a:r>
                        <a:rPr lang="pt-PT" sz="2400" b="0" dirty="0" smtClean="0"/>
                        <a:t> </a:t>
                      </a:r>
                      <a:r>
                        <a:rPr lang="pt-PT" sz="2400" b="0" dirty="0" err="1" smtClean="0"/>
                        <a:t>the</a:t>
                      </a:r>
                      <a:r>
                        <a:rPr lang="pt-PT" sz="2400" b="0" dirty="0" smtClean="0"/>
                        <a:t> </a:t>
                      </a:r>
                      <a:r>
                        <a:rPr lang="pt-PT" sz="2400" b="0" dirty="0" err="1" smtClean="0"/>
                        <a:t>analysis</a:t>
                      </a:r>
                      <a:r>
                        <a:rPr lang="pt-PT" sz="2400" b="0" dirty="0" smtClean="0"/>
                        <a:t>, </a:t>
                      </a:r>
                      <a:r>
                        <a:rPr lang="pt-PT" sz="2400" b="0" dirty="0" err="1" smtClean="0"/>
                        <a:t>it</a:t>
                      </a:r>
                      <a:r>
                        <a:rPr lang="pt-PT" sz="2400" b="0" dirty="0" smtClean="0"/>
                        <a:t> </a:t>
                      </a:r>
                      <a:r>
                        <a:rPr lang="pt-PT" sz="2400" b="0" dirty="0" err="1" smtClean="0"/>
                        <a:t>is</a:t>
                      </a:r>
                      <a:r>
                        <a:rPr lang="pt-PT" sz="2400" b="0" dirty="0" smtClean="0"/>
                        <a:t> </a:t>
                      </a:r>
                      <a:r>
                        <a:rPr lang="pt-PT" sz="2400" b="0" dirty="0" err="1" smtClean="0"/>
                        <a:t>important</a:t>
                      </a:r>
                      <a:r>
                        <a:rPr lang="pt-PT" sz="2400" b="0" dirty="0" smtClean="0"/>
                        <a:t> </a:t>
                      </a:r>
                      <a:r>
                        <a:rPr lang="pt-PT" sz="2400" b="0" dirty="0" err="1" smtClean="0"/>
                        <a:t>and</a:t>
                      </a:r>
                      <a:r>
                        <a:rPr lang="pt-PT" sz="2400" b="0" dirty="0" smtClean="0"/>
                        <a:t> </a:t>
                      </a:r>
                      <a:r>
                        <a:rPr lang="pt-PT" sz="2400" b="0" dirty="0" err="1" smtClean="0"/>
                        <a:t>interesting</a:t>
                      </a:r>
                      <a:r>
                        <a:rPr lang="pt-PT" sz="2400" b="0" dirty="0" smtClean="0"/>
                        <a:t> to note </a:t>
                      </a:r>
                      <a:r>
                        <a:rPr lang="pt-PT" sz="2400" b="0" dirty="0" err="1" smtClean="0"/>
                        <a:t>the</a:t>
                      </a:r>
                      <a:r>
                        <a:rPr lang="pt-PT" sz="2400" b="0" dirty="0" smtClean="0"/>
                        <a:t> </a:t>
                      </a:r>
                      <a:r>
                        <a:rPr lang="pt-PT" sz="2400" b="0" dirty="0" err="1" smtClean="0"/>
                        <a:t>disparity</a:t>
                      </a:r>
                      <a:r>
                        <a:rPr lang="pt-PT" sz="2400" b="0" dirty="0" smtClean="0"/>
                        <a:t> </a:t>
                      </a:r>
                      <a:r>
                        <a:rPr lang="pt-PT" sz="2400" b="0" dirty="0" err="1" smtClean="0"/>
                        <a:t>of</a:t>
                      </a:r>
                      <a:r>
                        <a:rPr lang="pt-PT" sz="2400" b="0" dirty="0" smtClean="0"/>
                        <a:t> </a:t>
                      </a:r>
                      <a:r>
                        <a:rPr lang="pt-PT" sz="2400" b="0" dirty="0" err="1" smtClean="0"/>
                        <a:t>the</a:t>
                      </a:r>
                      <a:r>
                        <a:rPr lang="pt-PT" sz="2400" b="0" dirty="0" smtClean="0"/>
                        <a:t> </a:t>
                      </a:r>
                      <a:r>
                        <a:rPr lang="pt-PT" sz="2400" b="0" dirty="0" err="1" smtClean="0"/>
                        <a:t>numbers</a:t>
                      </a:r>
                      <a:r>
                        <a:rPr lang="pt-PT" sz="2400" b="0" dirty="0" smtClean="0"/>
                        <a:t>. </a:t>
                      </a:r>
                      <a:endParaRPr lang="pt-PT" sz="2400" b="0" dirty="0"/>
                    </a:p>
                  </a:txBody>
                  <a:tcPr/>
                </a:tc>
                <a:tc>
                  <a:txBody>
                    <a:bodyPr/>
                    <a:lstStyle/>
                    <a:p>
                      <a:r>
                        <a:rPr lang="pt-PT" sz="2400" b="0" dirty="0" err="1" smtClean="0"/>
                        <a:t>The</a:t>
                      </a:r>
                      <a:r>
                        <a:rPr lang="pt-PT" sz="2400" b="0" dirty="0" smtClean="0"/>
                        <a:t> </a:t>
                      </a:r>
                      <a:r>
                        <a:rPr lang="pt-PT" sz="2400" b="0" dirty="0" err="1" smtClean="0"/>
                        <a:t>impact</a:t>
                      </a:r>
                      <a:r>
                        <a:rPr lang="pt-PT" sz="2400" b="0" dirty="0" smtClean="0"/>
                        <a:t> </a:t>
                      </a:r>
                      <a:r>
                        <a:rPr lang="pt-PT" sz="2400" b="0" dirty="0" err="1" smtClean="0"/>
                        <a:t>of</a:t>
                      </a:r>
                      <a:r>
                        <a:rPr lang="pt-PT" sz="2400" b="0" dirty="0" smtClean="0"/>
                        <a:t> </a:t>
                      </a:r>
                      <a:r>
                        <a:rPr lang="pt-PT" sz="2400" b="0" dirty="0" err="1" smtClean="0"/>
                        <a:t>the</a:t>
                      </a:r>
                      <a:r>
                        <a:rPr lang="pt-PT" sz="2400" b="0" dirty="0" smtClean="0"/>
                        <a:t> </a:t>
                      </a:r>
                      <a:r>
                        <a:rPr lang="pt-PT" sz="2400" b="0" dirty="0" err="1" smtClean="0"/>
                        <a:t>refugees</a:t>
                      </a:r>
                      <a:r>
                        <a:rPr lang="pt-PT" sz="2400" b="0" dirty="0" smtClean="0"/>
                        <a:t> </a:t>
                      </a:r>
                      <a:r>
                        <a:rPr lang="pt-PT" sz="2400" b="0" dirty="0" err="1" smtClean="0"/>
                        <a:t>on</a:t>
                      </a:r>
                      <a:r>
                        <a:rPr lang="pt-PT" sz="2400" b="0" dirty="0" smtClean="0"/>
                        <a:t> </a:t>
                      </a:r>
                      <a:r>
                        <a:rPr lang="pt-PT" sz="2400" b="0" dirty="0" err="1" smtClean="0"/>
                        <a:t>each</a:t>
                      </a:r>
                      <a:r>
                        <a:rPr lang="pt-PT" sz="2400" b="0" dirty="0" smtClean="0"/>
                        <a:t> country </a:t>
                      </a:r>
                      <a:r>
                        <a:rPr lang="pt-PT" sz="2400" b="0" dirty="0" err="1" smtClean="0"/>
                        <a:t>depends</a:t>
                      </a:r>
                      <a:r>
                        <a:rPr lang="pt-PT" sz="2400" b="0" dirty="0" smtClean="0"/>
                        <a:t>, in </a:t>
                      </a:r>
                      <a:r>
                        <a:rPr lang="pt-PT" sz="2400" b="0" dirty="0" err="1" smtClean="0"/>
                        <a:t>part</a:t>
                      </a:r>
                      <a:r>
                        <a:rPr lang="pt-PT" sz="2400" b="0" dirty="0" smtClean="0"/>
                        <a:t>, </a:t>
                      </a:r>
                      <a:r>
                        <a:rPr lang="pt-PT" sz="2400" b="0" dirty="0" err="1" smtClean="0"/>
                        <a:t>on</a:t>
                      </a:r>
                      <a:r>
                        <a:rPr lang="pt-PT" sz="2400" b="0" dirty="0" smtClean="0"/>
                        <a:t> </a:t>
                      </a:r>
                      <a:r>
                        <a:rPr lang="pt-PT" sz="2400" b="0" dirty="0" err="1" smtClean="0"/>
                        <a:t>its</a:t>
                      </a:r>
                      <a:r>
                        <a:rPr lang="pt-PT" sz="2400" b="0" dirty="0" smtClean="0"/>
                        <a:t> </a:t>
                      </a:r>
                      <a:r>
                        <a:rPr lang="pt-PT" sz="2400" b="0" dirty="0" err="1" smtClean="0"/>
                        <a:t>demography</a:t>
                      </a:r>
                      <a:r>
                        <a:rPr lang="pt-PT" sz="2400" b="0" dirty="0" smtClean="0"/>
                        <a:t> </a:t>
                      </a:r>
                      <a:r>
                        <a:rPr lang="pt-PT" sz="2400" b="0" dirty="0" err="1" smtClean="0"/>
                        <a:t>and</a:t>
                      </a:r>
                      <a:r>
                        <a:rPr lang="pt-PT" sz="2400" b="0" dirty="0" smtClean="0"/>
                        <a:t> </a:t>
                      </a:r>
                      <a:r>
                        <a:rPr lang="pt-PT" sz="2400" b="0" dirty="0" err="1" smtClean="0"/>
                        <a:t>physical</a:t>
                      </a:r>
                      <a:r>
                        <a:rPr lang="pt-PT" sz="2400" b="0" dirty="0" smtClean="0"/>
                        <a:t> </a:t>
                      </a:r>
                      <a:r>
                        <a:rPr lang="pt-PT" sz="2400" b="0" dirty="0" err="1" smtClean="0"/>
                        <a:t>geography</a:t>
                      </a:r>
                      <a:r>
                        <a:rPr lang="pt-PT" sz="2400" b="0" dirty="0" smtClean="0"/>
                        <a:t>.</a:t>
                      </a:r>
                      <a:endParaRPr lang="pt-PT" sz="2400" b="0" dirty="0"/>
                    </a:p>
                  </a:txBody>
                  <a:tcPr/>
                </a:tc>
              </a:tr>
              <a:tr h="370840">
                <a:tc>
                  <a:txBody>
                    <a:bodyPr/>
                    <a:lstStyle/>
                    <a:p>
                      <a:r>
                        <a:rPr lang="pt-PT" sz="2400" dirty="0" err="1" smtClean="0"/>
                        <a:t>Economic</a:t>
                      </a:r>
                      <a:r>
                        <a:rPr lang="pt-PT" sz="2400" dirty="0" smtClean="0"/>
                        <a:t> </a:t>
                      </a:r>
                      <a:r>
                        <a:rPr lang="pt-PT" sz="2400" dirty="0" err="1" smtClean="0"/>
                        <a:t>indicators</a:t>
                      </a:r>
                      <a:r>
                        <a:rPr lang="pt-PT" sz="2400" dirty="0" smtClean="0"/>
                        <a:t> are, </a:t>
                      </a:r>
                      <a:r>
                        <a:rPr lang="pt-PT" sz="2400" dirty="0" err="1" smtClean="0"/>
                        <a:t>of</a:t>
                      </a:r>
                      <a:r>
                        <a:rPr lang="pt-PT" sz="2400" dirty="0" smtClean="0"/>
                        <a:t> </a:t>
                      </a:r>
                      <a:r>
                        <a:rPr lang="pt-PT" sz="2400" dirty="0" err="1" smtClean="0"/>
                        <a:t>course</a:t>
                      </a:r>
                      <a:r>
                        <a:rPr lang="pt-PT" sz="2400" dirty="0" smtClean="0"/>
                        <a:t>, </a:t>
                      </a:r>
                      <a:r>
                        <a:rPr lang="pt-PT" sz="2400" dirty="0" err="1" smtClean="0"/>
                        <a:t>essential</a:t>
                      </a:r>
                      <a:r>
                        <a:rPr lang="pt-PT" sz="2400" dirty="0" smtClean="0"/>
                        <a:t> to </a:t>
                      </a:r>
                      <a:r>
                        <a:rPr lang="pt-PT" sz="2400" dirty="0" err="1" smtClean="0"/>
                        <a:t>deepen</a:t>
                      </a:r>
                      <a:r>
                        <a:rPr lang="pt-PT" sz="2400" dirty="0" smtClean="0"/>
                        <a:t> </a:t>
                      </a:r>
                      <a:r>
                        <a:rPr lang="pt-PT" sz="2400" dirty="0" err="1" smtClean="0"/>
                        <a:t>the</a:t>
                      </a:r>
                      <a:r>
                        <a:rPr lang="pt-PT" sz="2400" dirty="0" smtClean="0"/>
                        <a:t> </a:t>
                      </a:r>
                      <a:r>
                        <a:rPr lang="pt-PT" sz="2400" dirty="0" err="1" smtClean="0"/>
                        <a:t>discussion</a:t>
                      </a:r>
                      <a:r>
                        <a:rPr lang="pt-PT" sz="2400" dirty="0" smtClean="0"/>
                        <a:t>. </a:t>
                      </a:r>
                      <a:r>
                        <a:rPr lang="pt-PT" sz="2400" dirty="0" err="1" smtClean="0"/>
                        <a:t>And</a:t>
                      </a:r>
                      <a:r>
                        <a:rPr lang="pt-PT" sz="2400" dirty="0" smtClean="0"/>
                        <a:t> </a:t>
                      </a:r>
                      <a:r>
                        <a:rPr lang="pt-PT" sz="2400" dirty="0" err="1" smtClean="0"/>
                        <a:t>it</a:t>
                      </a:r>
                      <a:r>
                        <a:rPr lang="pt-PT" sz="2400" dirty="0" smtClean="0"/>
                        <a:t> </a:t>
                      </a:r>
                      <a:r>
                        <a:rPr lang="pt-PT" sz="2400" dirty="0" err="1" smtClean="0"/>
                        <a:t>is</a:t>
                      </a:r>
                      <a:r>
                        <a:rPr lang="pt-PT" sz="2400" dirty="0" smtClean="0"/>
                        <a:t> </a:t>
                      </a:r>
                      <a:r>
                        <a:rPr lang="pt-PT" sz="2400" dirty="0" err="1" smtClean="0"/>
                        <a:t>not</a:t>
                      </a:r>
                      <a:r>
                        <a:rPr lang="pt-PT" sz="2400" dirty="0" smtClean="0"/>
                        <a:t> </a:t>
                      </a:r>
                      <a:r>
                        <a:rPr lang="pt-PT" sz="2400" dirty="0" err="1" smtClean="0"/>
                        <a:t>surprising</a:t>
                      </a:r>
                      <a:r>
                        <a:rPr lang="pt-PT" sz="2400" dirty="0" smtClean="0"/>
                        <a:t> </a:t>
                      </a:r>
                      <a:r>
                        <a:rPr lang="pt-PT" sz="2400" dirty="0" err="1" smtClean="0"/>
                        <a:t>that</a:t>
                      </a:r>
                      <a:r>
                        <a:rPr lang="pt-PT" sz="2400" dirty="0" smtClean="0"/>
                        <a:t> in 2015 </a:t>
                      </a:r>
                      <a:endParaRPr lang="pt-PT" sz="2400" dirty="0"/>
                    </a:p>
                  </a:txBody>
                  <a:tcPr/>
                </a:tc>
                <a:tc>
                  <a:txBody>
                    <a:bodyPr/>
                    <a:lstStyle/>
                    <a:p>
                      <a:r>
                        <a:rPr lang="pt-PT" sz="2400" dirty="0" err="1" smtClean="0"/>
                        <a:t>The</a:t>
                      </a:r>
                      <a:r>
                        <a:rPr lang="pt-PT" sz="2400" dirty="0" smtClean="0"/>
                        <a:t> </a:t>
                      </a:r>
                      <a:r>
                        <a:rPr lang="pt-PT" sz="2400" dirty="0" err="1" smtClean="0"/>
                        <a:t>economic</a:t>
                      </a:r>
                      <a:r>
                        <a:rPr lang="pt-PT" sz="2400" dirty="0" smtClean="0"/>
                        <a:t> </a:t>
                      </a:r>
                      <a:r>
                        <a:rPr lang="pt-PT" sz="2400" dirty="0" err="1" smtClean="0"/>
                        <a:t>situation</a:t>
                      </a:r>
                      <a:r>
                        <a:rPr lang="pt-PT" sz="2400" dirty="0" smtClean="0"/>
                        <a:t> </a:t>
                      </a:r>
                      <a:r>
                        <a:rPr lang="pt-PT" sz="2400" dirty="0" err="1" smtClean="0"/>
                        <a:t>of</a:t>
                      </a:r>
                      <a:r>
                        <a:rPr lang="pt-PT" sz="2400" dirty="0" smtClean="0"/>
                        <a:t> </a:t>
                      </a:r>
                      <a:r>
                        <a:rPr lang="pt-PT" sz="2400" dirty="0" err="1" smtClean="0"/>
                        <a:t>each</a:t>
                      </a:r>
                      <a:r>
                        <a:rPr lang="pt-PT" sz="2400" dirty="0" smtClean="0"/>
                        <a:t> country </a:t>
                      </a:r>
                      <a:r>
                        <a:rPr lang="pt-PT" sz="2400" dirty="0" err="1" smtClean="0"/>
                        <a:t>is</a:t>
                      </a:r>
                      <a:r>
                        <a:rPr lang="pt-PT" sz="2400" dirty="0" smtClean="0"/>
                        <a:t> </a:t>
                      </a:r>
                      <a:r>
                        <a:rPr lang="pt-PT" sz="2400" dirty="0" err="1" smtClean="0"/>
                        <a:t>also</a:t>
                      </a:r>
                      <a:r>
                        <a:rPr lang="pt-PT" sz="2400" dirty="0" smtClean="0"/>
                        <a:t> </a:t>
                      </a:r>
                      <a:r>
                        <a:rPr lang="pt-PT" sz="2400" dirty="0" err="1" smtClean="0"/>
                        <a:t>an</a:t>
                      </a:r>
                      <a:r>
                        <a:rPr lang="pt-PT" sz="2400" dirty="0" smtClean="0"/>
                        <a:t> </a:t>
                      </a:r>
                      <a:r>
                        <a:rPr lang="pt-PT" sz="2400" dirty="0" err="1" smtClean="0"/>
                        <a:t>important</a:t>
                      </a:r>
                      <a:r>
                        <a:rPr lang="pt-PT" sz="2400" dirty="0" smtClean="0"/>
                        <a:t> factor to </a:t>
                      </a:r>
                      <a:r>
                        <a:rPr lang="pt-PT" sz="2400" dirty="0" err="1" smtClean="0"/>
                        <a:t>assess</a:t>
                      </a:r>
                      <a:r>
                        <a:rPr lang="pt-PT" sz="2400" dirty="0" smtClean="0"/>
                        <a:t> </a:t>
                      </a:r>
                      <a:r>
                        <a:rPr lang="pt-PT" sz="2400" dirty="0" err="1" smtClean="0"/>
                        <a:t>the</a:t>
                      </a:r>
                      <a:r>
                        <a:rPr lang="pt-PT" sz="2400" dirty="0" smtClean="0"/>
                        <a:t> </a:t>
                      </a:r>
                      <a:r>
                        <a:rPr lang="pt-PT" sz="2400" dirty="0" err="1" smtClean="0"/>
                        <a:t>approciacy</a:t>
                      </a:r>
                      <a:r>
                        <a:rPr lang="pt-PT" sz="2400" dirty="0" smtClean="0"/>
                        <a:t> </a:t>
                      </a:r>
                      <a:r>
                        <a:rPr lang="pt-PT" sz="2400" dirty="0" err="1" smtClean="0"/>
                        <a:t>of</a:t>
                      </a:r>
                      <a:r>
                        <a:rPr lang="pt-PT" sz="2400" dirty="0" smtClean="0"/>
                        <a:t> </a:t>
                      </a:r>
                      <a:r>
                        <a:rPr lang="pt-PT" sz="2400" dirty="0" err="1" smtClean="0"/>
                        <a:t>the</a:t>
                      </a:r>
                      <a:r>
                        <a:rPr lang="pt-PT" sz="2400" dirty="0" smtClean="0"/>
                        <a:t> </a:t>
                      </a:r>
                      <a:r>
                        <a:rPr lang="pt-PT" sz="2400" dirty="0" err="1" smtClean="0"/>
                        <a:t>refugee</a:t>
                      </a:r>
                      <a:r>
                        <a:rPr lang="pt-PT" sz="2400" dirty="0" smtClean="0"/>
                        <a:t> quotas.  In 2015</a:t>
                      </a:r>
                      <a:endParaRPr lang="pt-PT" sz="2400" dirty="0"/>
                    </a:p>
                  </a:txBody>
                  <a:tcPr/>
                </a:tc>
              </a:tr>
            </a:tbl>
          </a:graphicData>
        </a:graphic>
      </p:graphicFrame>
    </p:spTree>
    <p:extLst>
      <p:ext uri="{BB962C8B-B14F-4D97-AF65-F5344CB8AC3E}">
        <p14:creationId xmlns:p14="http://schemas.microsoft.com/office/powerpoint/2010/main" val="4198953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err="1" smtClean="0"/>
              <a:t>Socio-cultural</a:t>
            </a:r>
            <a:r>
              <a:rPr lang="pt-PT" dirty="0" smtClean="0"/>
              <a:t> </a:t>
            </a:r>
            <a:r>
              <a:rPr lang="pt-PT" dirty="0" err="1" smtClean="0"/>
              <a:t>context</a:t>
            </a:r>
            <a:endParaRPr lang="en-GB" dirty="0"/>
          </a:p>
        </p:txBody>
      </p:sp>
      <p:sp>
        <p:nvSpPr>
          <p:cNvPr id="3" name="Marcador de Posição de Conteúdo 2"/>
          <p:cNvSpPr>
            <a:spLocks noGrp="1"/>
          </p:cNvSpPr>
          <p:nvPr>
            <p:ph idx="1"/>
          </p:nvPr>
        </p:nvSpPr>
        <p:spPr/>
        <p:txBody>
          <a:bodyPr/>
          <a:lstStyle/>
          <a:p>
            <a:r>
              <a:rPr lang="pt-PT" dirty="0" err="1" smtClean="0"/>
              <a:t>Purpose</a:t>
            </a:r>
            <a:r>
              <a:rPr lang="pt-PT" dirty="0" smtClean="0"/>
              <a:t>: </a:t>
            </a:r>
            <a:r>
              <a:rPr lang="en-GB" dirty="0"/>
              <a:t>to assess (the extent of) a (potential) problem/situation and recommend courses of </a:t>
            </a:r>
            <a:r>
              <a:rPr lang="en-GB" smtClean="0"/>
              <a:t>action </a:t>
            </a:r>
            <a:endParaRPr lang="en-GB" dirty="0"/>
          </a:p>
          <a:p>
            <a:r>
              <a:rPr lang="pt-PT" dirty="0" smtClean="0"/>
              <a:t>Field: </a:t>
            </a:r>
            <a:r>
              <a:rPr lang="pt-PT" dirty="0" err="1" smtClean="0"/>
              <a:t>depends</a:t>
            </a:r>
            <a:r>
              <a:rPr lang="pt-PT" dirty="0" smtClean="0"/>
              <a:t> </a:t>
            </a:r>
            <a:r>
              <a:rPr lang="pt-PT" dirty="0" err="1" smtClean="0"/>
              <a:t>on</a:t>
            </a:r>
            <a:r>
              <a:rPr lang="pt-PT" dirty="0" smtClean="0"/>
              <a:t> </a:t>
            </a:r>
            <a:r>
              <a:rPr lang="pt-PT" dirty="0" err="1" smtClean="0"/>
              <a:t>specific</a:t>
            </a:r>
            <a:r>
              <a:rPr lang="pt-PT" dirty="0" smtClean="0"/>
              <a:t> </a:t>
            </a:r>
            <a:r>
              <a:rPr lang="pt-PT" dirty="0" err="1" smtClean="0"/>
              <a:t>context</a:t>
            </a:r>
            <a:endParaRPr lang="pt-PT" dirty="0" smtClean="0"/>
          </a:p>
          <a:p>
            <a:r>
              <a:rPr lang="pt-PT" dirty="0" err="1" smtClean="0"/>
              <a:t>Writer</a:t>
            </a:r>
            <a:r>
              <a:rPr lang="pt-PT" dirty="0" smtClean="0"/>
              <a:t>/</a:t>
            </a:r>
            <a:r>
              <a:rPr lang="pt-PT" dirty="0" err="1" smtClean="0"/>
              <a:t>reader</a:t>
            </a:r>
            <a:r>
              <a:rPr lang="pt-PT" dirty="0" smtClean="0"/>
              <a:t> </a:t>
            </a:r>
            <a:r>
              <a:rPr lang="pt-PT" dirty="0" err="1" smtClean="0"/>
              <a:t>relation</a:t>
            </a:r>
            <a:r>
              <a:rPr lang="pt-PT" dirty="0" smtClean="0"/>
              <a:t>: </a:t>
            </a:r>
            <a:r>
              <a:rPr lang="pt-PT" dirty="0" err="1" smtClean="0"/>
              <a:t>usually</a:t>
            </a:r>
            <a:r>
              <a:rPr lang="pt-PT" dirty="0" smtClean="0"/>
              <a:t> some social </a:t>
            </a:r>
            <a:r>
              <a:rPr lang="pt-PT" dirty="0" err="1" smtClean="0"/>
              <a:t>distance</a:t>
            </a:r>
            <a:endParaRPr lang="pt-PT" dirty="0" smtClean="0"/>
          </a:p>
          <a:p>
            <a:r>
              <a:rPr lang="pt-PT" dirty="0" err="1" smtClean="0"/>
              <a:t>Mode</a:t>
            </a:r>
            <a:r>
              <a:rPr lang="pt-PT" dirty="0" smtClean="0"/>
              <a:t>: </a:t>
            </a:r>
            <a:r>
              <a:rPr lang="pt-PT" dirty="0" err="1" smtClean="0"/>
              <a:t>usually</a:t>
            </a:r>
            <a:r>
              <a:rPr lang="pt-PT" dirty="0" smtClean="0"/>
              <a:t> </a:t>
            </a:r>
            <a:r>
              <a:rPr lang="pt-PT" dirty="0" err="1" smtClean="0"/>
              <a:t>written</a:t>
            </a:r>
            <a:endParaRPr lang="pt-PT" dirty="0" smtClean="0"/>
          </a:p>
          <a:p>
            <a:endParaRPr lang="pt-PT" dirty="0" smtClean="0"/>
          </a:p>
          <a:p>
            <a:pPr marL="0" indent="0">
              <a:buNone/>
            </a:pPr>
            <a:endParaRPr lang="pt-PT" dirty="0" smtClean="0"/>
          </a:p>
        </p:txBody>
      </p:sp>
    </p:spTree>
    <p:extLst>
      <p:ext uri="{BB962C8B-B14F-4D97-AF65-F5344CB8AC3E}">
        <p14:creationId xmlns:p14="http://schemas.microsoft.com/office/powerpoint/2010/main" val="6347162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829691"/>
          </a:xfrm>
        </p:spPr>
        <p:txBody>
          <a:bodyPr>
            <a:normAutofit/>
          </a:bodyPr>
          <a:lstStyle/>
          <a:p>
            <a:pPr algn="ctr"/>
            <a:r>
              <a:rPr lang="pt-PT" sz="3200" dirty="0" err="1" smtClean="0"/>
              <a:t>Organisational</a:t>
            </a:r>
            <a:r>
              <a:rPr lang="pt-PT" sz="3200" dirty="0" smtClean="0"/>
              <a:t> </a:t>
            </a:r>
            <a:r>
              <a:rPr lang="pt-PT" sz="3200" dirty="0" err="1" smtClean="0"/>
              <a:t>structure</a:t>
            </a:r>
            <a:endParaRPr lang="en-GB" sz="3200" dirty="0"/>
          </a:p>
        </p:txBody>
      </p:sp>
      <p:sp>
        <p:nvSpPr>
          <p:cNvPr id="3" name="Marcador de Posição de Conteúdo 2"/>
          <p:cNvSpPr>
            <a:spLocks noGrp="1"/>
          </p:cNvSpPr>
          <p:nvPr>
            <p:ph idx="1"/>
          </p:nvPr>
        </p:nvSpPr>
        <p:spPr/>
        <p:txBody>
          <a:bodyPr>
            <a:normAutofit fontScale="85000" lnSpcReduction="20000"/>
          </a:bodyPr>
          <a:lstStyle/>
          <a:p>
            <a:pPr lvl="0"/>
            <a:r>
              <a:rPr lang="en-GB" dirty="0" smtClean="0"/>
              <a:t>Introduction</a:t>
            </a:r>
            <a:endParaRPr lang="en-GB" dirty="0"/>
          </a:p>
          <a:p>
            <a:pPr lvl="1"/>
            <a:r>
              <a:rPr lang="en-GB" dirty="0"/>
              <a:t>Background information / issue</a:t>
            </a:r>
          </a:p>
          <a:p>
            <a:pPr lvl="1"/>
            <a:r>
              <a:rPr lang="en-GB" dirty="0"/>
              <a:t>Statement of purpose</a:t>
            </a:r>
          </a:p>
          <a:p>
            <a:pPr lvl="1"/>
            <a:r>
              <a:rPr lang="en-GB" dirty="0"/>
              <a:t>(Preview of </a:t>
            </a:r>
            <a:r>
              <a:rPr lang="en-GB" dirty="0" smtClean="0"/>
              <a:t>major data categories used in analysis</a:t>
            </a:r>
            <a:r>
              <a:rPr lang="en-GB" dirty="0" smtClean="0"/>
              <a:t>)</a:t>
            </a:r>
            <a:endParaRPr lang="en-GB" dirty="0"/>
          </a:p>
          <a:p>
            <a:pPr lvl="0"/>
            <a:r>
              <a:rPr lang="en-GB" dirty="0"/>
              <a:t>Analysis</a:t>
            </a:r>
          </a:p>
          <a:p>
            <a:pPr lvl="1"/>
            <a:r>
              <a:rPr lang="en-GB" dirty="0" smtClean="0"/>
              <a:t>Claim as to relevant </a:t>
            </a:r>
            <a:r>
              <a:rPr lang="en-GB" dirty="0" smtClean="0"/>
              <a:t>data/indicators or general statement of paragraph topic</a:t>
            </a:r>
            <a:endParaRPr lang="en-GB" dirty="0" smtClean="0"/>
          </a:p>
          <a:p>
            <a:pPr lvl="1"/>
            <a:r>
              <a:rPr lang="en-GB" dirty="0" smtClean="0"/>
              <a:t>Description </a:t>
            </a:r>
            <a:r>
              <a:rPr lang="en-GB" dirty="0"/>
              <a:t>of relevant data/indicators</a:t>
            </a:r>
          </a:p>
          <a:p>
            <a:pPr lvl="1"/>
            <a:r>
              <a:rPr lang="en-GB" dirty="0"/>
              <a:t>Interpretation of relevant data/indicators</a:t>
            </a:r>
          </a:p>
          <a:p>
            <a:pPr lvl="1"/>
            <a:r>
              <a:rPr lang="en-GB" dirty="0"/>
              <a:t>(Mini-conclusion related to the purpose)</a:t>
            </a:r>
          </a:p>
          <a:p>
            <a:pPr lvl="0"/>
            <a:r>
              <a:rPr lang="en-GB" dirty="0"/>
              <a:t>Conclusion</a:t>
            </a:r>
          </a:p>
          <a:p>
            <a:pPr lvl="1"/>
            <a:r>
              <a:rPr lang="en-GB" dirty="0" smtClean="0"/>
              <a:t>(Comparison </a:t>
            </a:r>
            <a:r>
              <a:rPr lang="en-GB" dirty="0"/>
              <a:t>of mini-conclusions from </a:t>
            </a:r>
            <a:r>
              <a:rPr lang="en-GB" dirty="0" smtClean="0"/>
              <a:t>analysis) </a:t>
            </a:r>
            <a:endParaRPr lang="en-GB" dirty="0"/>
          </a:p>
          <a:p>
            <a:pPr lvl="1"/>
            <a:r>
              <a:rPr lang="en-GB" dirty="0"/>
              <a:t>Conclusions based on and following from analysis</a:t>
            </a:r>
          </a:p>
          <a:p>
            <a:pPr lvl="0"/>
            <a:r>
              <a:rPr lang="en-GB" dirty="0"/>
              <a:t>Recommendations</a:t>
            </a:r>
          </a:p>
          <a:p>
            <a:pPr lvl="1"/>
            <a:r>
              <a:rPr lang="en-GB" dirty="0"/>
              <a:t>Recommendation of action related to purpose and based on </a:t>
            </a:r>
            <a:r>
              <a:rPr lang="en-GB" dirty="0" smtClean="0"/>
              <a:t>conclusions</a:t>
            </a:r>
            <a:endParaRPr lang="en-GB" dirty="0"/>
          </a:p>
          <a:p>
            <a:endParaRPr lang="en-GB" dirty="0"/>
          </a:p>
        </p:txBody>
      </p:sp>
    </p:spTree>
    <p:extLst>
      <p:ext uri="{BB962C8B-B14F-4D97-AF65-F5344CB8AC3E}">
        <p14:creationId xmlns:p14="http://schemas.microsoft.com/office/powerpoint/2010/main" val="283533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err="1" smtClean="0"/>
              <a:t>Prompt</a:t>
            </a:r>
            <a:endParaRPr lang="en-GB" dirty="0"/>
          </a:p>
        </p:txBody>
      </p:sp>
      <p:sp>
        <p:nvSpPr>
          <p:cNvPr id="3" name="Marcador de Posição de Conteúdo 2"/>
          <p:cNvSpPr>
            <a:spLocks noGrp="1"/>
          </p:cNvSpPr>
          <p:nvPr>
            <p:ph idx="1"/>
          </p:nvPr>
        </p:nvSpPr>
        <p:spPr/>
        <p:txBody>
          <a:bodyPr/>
          <a:lstStyle/>
          <a:p>
            <a:r>
              <a:rPr lang="en-GB" dirty="0" smtClean="0"/>
              <a:t>Write a report on the economic </a:t>
            </a:r>
            <a:r>
              <a:rPr lang="en-GB" dirty="0" err="1" smtClean="0"/>
              <a:t>appropriacy</a:t>
            </a:r>
            <a:r>
              <a:rPr lang="en-GB" dirty="0" smtClean="0"/>
              <a:t> of the migrant quotas for one or two countries. Structure the report in stages: </a:t>
            </a:r>
            <a:r>
              <a:rPr lang="en-GB" dirty="0" err="1" smtClean="0"/>
              <a:t>Introduction^Analysis^Conclusions^Recommendations</a:t>
            </a:r>
            <a:endParaRPr lang="en-GB" dirty="0" smtClean="0"/>
          </a:p>
          <a:p>
            <a:endParaRPr lang="en-GB" dirty="0"/>
          </a:p>
          <a:p>
            <a:r>
              <a:rPr lang="en-GB" dirty="0" smtClean="0"/>
              <a:t>Write a report on the economic capacity of one or two countries to </a:t>
            </a:r>
            <a:r>
              <a:rPr lang="en-GB" dirty="0" err="1" smtClean="0"/>
              <a:t>accommondate</a:t>
            </a:r>
            <a:r>
              <a:rPr lang="en-GB" dirty="0" smtClean="0"/>
              <a:t> the </a:t>
            </a:r>
            <a:r>
              <a:rPr lang="en-GB" dirty="0" smtClean="0"/>
              <a:t>migrants set in the quotas.</a:t>
            </a:r>
            <a:endParaRPr lang="en-GB" dirty="0"/>
          </a:p>
        </p:txBody>
      </p:sp>
    </p:spTree>
    <p:extLst>
      <p:ext uri="{BB962C8B-B14F-4D97-AF65-F5344CB8AC3E}">
        <p14:creationId xmlns:p14="http://schemas.microsoft.com/office/powerpoint/2010/main" val="1134197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lstStyle/>
          <a:p>
            <a:pPr marL="0" indent="0">
              <a:buNone/>
            </a:pPr>
            <a:r>
              <a:rPr lang="en-GB" dirty="0"/>
              <a:t>In September of 2015, EU interior ministers decided the quotas for relocation of refugees in Europe. But some migrants entered Europe illegally from their original country and when EU interior ministers established the quotas for each country, they didn’t consider those who entered illegally. </a:t>
            </a:r>
            <a:endParaRPr lang="en-GB" dirty="0" smtClean="0"/>
          </a:p>
          <a:p>
            <a:pPr marL="0" indent="0">
              <a:buNone/>
            </a:pPr>
            <a:r>
              <a:rPr lang="en-GB" dirty="0" smtClean="0"/>
              <a:t>Portugal </a:t>
            </a:r>
            <a:r>
              <a:rPr lang="en-GB" dirty="0"/>
              <a:t>has a refugee quota of 4775. Based on several indicators </a:t>
            </a:r>
            <a:endParaRPr lang="en-GB" dirty="0" smtClean="0"/>
          </a:p>
          <a:p>
            <a:pPr marL="0" indent="0">
              <a:buNone/>
            </a:pPr>
            <a:r>
              <a:rPr lang="en-GB" dirty="0" smtClean="0"/>
              <a:t>we </a:t>
            </a:r>
            <a:r>
              <a:rPr lang="en-GB" dirty="0"/>
              <a:t>have to analyse if this is a reasonable quota for this country. </a:t>
            </a:r>
          </a:p>
        </p:txBody>
      </p:sp>
      <p:sp>
        <p:nvSpPr>
          <p:cNvPr id="5" name="Oval 4"/>
          <p:cNvSpPr/>
          <p:nvPr/>
        </p:nvSpPr>
        <p:spPr>
          <a:xfrm>
            <a:off x="329184" y="1193185"/>
            <a:ext cx="10753344" cy="3147167"/>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CaixaDeTexto 3"/>
          <p:cNvSpPr txBox="1"/>
          <p:nvPr/>
        </p:nvSpPr>
        <p:spPr>
          <a:xfrm>
            <a:off x="5949696" y="304800"/>
            <a:ext cx="4303776" cy="461665"/>
          </a:xfrm>
          <a:prstGeom prst="rect">
            <a:avLst/>
          </a:prstGeom>
          <a:noFill/>
        </p:spPr>
        <p:txBody>
          <a:bodyPr wrap="square" rtlCol="0">
            <a:spAutoFit/>
          </a:bodyPr>
          <a:lstStyle/>
          <a:p>
            <a:r>
              <a:rPr lang="pt-PT" sz="2400" b="1" dirty="0" smtClean="0"/>
              <a:t>Background </a:t>
            </a:r>
            <a:r>
              <a:rPr lang="pt-PT" sz="2400" b="1" dirty="0" err="1" smtClean="0"/>
              <a:t>information</a:t>
            </a:r>
            <a:r>
              <a:rPr lang="pt-PT" sz="2400" b="1" dirty="0" smtClean="0"/>
              <a:t>/</a:t>
            </a:r>
            <a:r>
              <a:rPr lang="pt-PT" sz="2400" b="1" dirty="0" err="1" smtClean="0"/>
              <a:t>issue</a:t>
            </a:r>
            <a:endParaRPr lang="en-GB" sz="2400" b="1" dirty="0"/>
          </a:p>
        </p:txBody>
      </p:sp>
      <p:cxnSp>
        <p:nvCxnSpPr>
          <p:cNvPr id="7" name="Conexão reta unidirecional 6"/>
          <p:cNvCxnSpPr/>
          <p:nvPr/>
        </p:nvCxnSpPr>
        <p:spPr>
          <a:xfrm flipH="1">
            <a:off x="7315200" y="804672"/>
            <a:ext cx="170688" cy="38851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838200" y="4340352"/>
            <a:ext cx="9317736" cy="877824"/>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aixaDeTexto 8"/>
          <p:cNvSpPr txBox="1"/>
          <p:nvPr/>
        </p:nvSpPr>
        <p:spPr>
          <a:xfrm>
            <a:off x="999744" y="5547360"/>
            <a:ext cx="3547872" cy="461665"/>
          </a:xfrm>
          <a:prstGeom prst="rect">
            <a:avLst/>
          </a:prstGeom>
          <a:noFill/>
        </p:spPr>
        <p:txBody>
          <a:bodyPr wrap="square" rtlCol="0">
            <a:spAutoFit/>
          </a:bodyPr>
          <a:lstStyle/>
          <a:p>
            <a:r>
              <a:rPr lang="pt-PT" sz="2400" b="1" dirty="0" err="1" smtClean="0"/>
              <a:t>Statement</a:t>
            </a:r>
            <a:r>
              <a:rPr lang="pt-PT" sz="2400" b="1" dirty="0" smtClean="0"/>
              <a:t> </a:t>
            </a:r>
            <a:r>
              <a:rPr lang="pt-PT" sz="2400" b="1" dirty="0" err="1" smtClean="0"/>
              <a:t>of</a:t>
            </a:r>
            <a:r>
              <a:rPr lang="pt-PT" sz="2400" b="1" dirty="0" smtClean="0"/>
              <a:t> </a:t>
            </a:r>
            <a:r>
              <a:rPr lang="pt-PT" sz="2400" b="1" dirty="0" err="1" smtClean="0"/>
              <a:t>purpose</a:t>
            </a:r>
            <a:endParaRPr lang="en-GB" sz="2400" b="1" dirty="0"/>
          </a:p>
        </p:txBody>
      </p:sp>
      <p:cxnSp>
        <p:nvCxnSpPr>
          <p:cNvPr id="11" name="Conexão reta unidirecional 10"/>
          <p:cNvCxnSpPr/>
          <p:nvPr/>
        </p:nvCxnSpPr>
        <p:spPr>
          <a:xfrm flipV="1">
            <a:off x="2377440" y="5218176"/>
            <a:ext cx="243840" cy="329184"/>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838199" y="535632"/>
            <a:ext cx="4658869" cy="646331"/>
          </a:xfrm>
          <a:prstGeom prst="rect">
            <a:avLst/>
          </a:prstGeom>
          <a:noFill/>
        </p:spPr>
        <p:txBody>
          <a:bodyPr wrap="square" rtlCol="0">
            <a:spAutoFit/>
          </a:bodyPr>
          <a:lstStyle/>
          <a:p>
            <a:r>
              <a:rPr lang="pt-PT" sz="3600" dirty="0" err="1" smtClean="0"/>
              <a:t>The</a:t>
            </a:r>
            <a:r>
              <a:rPr lang="pt-PT" sz="3600" dirty="0" smtClean="0"/>
              <a:t> </a:t>
            </a:r>
            <a:r>
              <a:rPr lang="pt-PT" sz="3600" dirty="0" err="1" smtClean="0"/>
              <a:t>introducton</a:t>
            </a:r>
            <a:r>
              <a:rPr lang="pt-PT" sz="3600" dirty="0" smtClean="0"/>
              <a:t> </a:t>
            </a:r>
            <a:r>
              <a:rPr lang="pt-PT" sz="3600" dirty="0" err="1" smtClean="0"/>
              <a:t>stage</a:t>
            </a:r>
            <a:endParaRPr lang="pt-PT" sz="3600" dirty="0"/>
          </a:p>
        </p:txBody>
      </p:sp>
    </p:spTree>
    <p:extLst>
      <p:ext uri="{BB962C8B-B14F-4D97-AF65-F5344CB8AC3E}">
        <p14:creationId xmlns:p14="http://schemas.microsoft.com/office/powerpoint/2010/main" val="4039991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p:bldP spid="8" grpId="0" animBg="1"/>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329184" y="1193185"/>
            <a:ext cx="10753344" cy="3147167"/>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Marcador de Posição de Conteúdo 2"/>
          <p:cNvSpPr>
            <a:spLocks noGrp="1"/>
          </p:cNvSpPr>
          <p:nvPr>
            <p:ph idx="1"/>
          </p:nvPr>
        </p:nvSpPr>
        <p:spPr/>
        <p:txBody>
          <a:bodyPr/>
          <a:lstStyle/>
          <a:p>
            <a:pPr marL="0" indent="0">
              <a:buNone/>
            </a:pPr>
            <a:r>
              <a:rPr lang="en-GB" dirty="0"/>
              <a:t>In September of 2015, EU interior ministers decided the quotas for relocation of refugees in Europe. But some migrants entered Europe illegally from their original country and when EU interior ministers established the quotas for each country, they didn’t consider those who entered illegally. </a:t>
            </a:r>
            <a:endParaRPr lang="en-GB" dirty="0" smtClean="0"/>
          </a:p>
          <a:p>
            <a:pPr marL="0" indent="0">
              <a:buNone/>
            </a:pPr>
            <a:r>
              <a:rPr lang="en-GB" dirty="0" smtClean="0"/>
              <a:t>Portugal </a:t>
            </a:r>
            <a:r>
              <a:rPr lang="en-GB" dirty="0"/>
              <a:t>has a refugee quota of 4775. </a:t>
            </a:r>
            <a:endParaRPr lang="en-GB" dirty="0" smtClean="0"/>
          </a:p>
          <a:p>
            <a:pPr marL="0" indent="0">
              <a:buNone/>
            </a:pPr>
            <a:r>
              <a:rPr lang="en-GB" dirty="0" smtClean="0"/>
              <a:t>we </a:t>
            </a:r>
            <a:r>
              <a:rPr lang="en-GB" dirty="0"/>
              <a:t>have to analyse if this is a reasonable quota for this country. </a:t>
            </a:r>
          </a:p>
        </p:txBody>
      </p:sp>
      <p:sp>
        <p:nvSpPr>
          <p:cNvPr id="4" name="CaixaDeTexto 3"/>
          <p:cNvSpPr txBox="1"/>
          <p:nvPr/>
        </p:nvSpPr>
        <p:spPr>
          <a:xfrm>
            <a:off x="5949696" y="304800"/>
            <a:ext cx="4303776" cy="461665"/>
          </a:xfrm>
          <a:prstGeom prst="rect">
            <a:avLst/>
          </a:prstGeom>
          <a:noFill/>
        </p:spPr>
        <p:txBody>
          <a:bodyPr wrap="square" rtlCol="0">
            <a:spAutoFit/>
          </a:bodyPr>
          <a:lstStyle/>
          <a:p>
            <a:r>
              <a:rPr lang="pt-PT" sz="2400" b="1" dirty="0" smtClean="0"/>
              <a:t>Background </a:t>
            </a:r>
            <a:r>
              <a:rPr lang="pt-PT" sz="2400" b="1" dirty="0" err="1" smtClean="0"/>
              <a:t>information</a:t>
            </a:r>
            <a:r>
              <a:rPr lang="pt-PT" sz="2400" b="1" dirty="0" smtClean="0"/>
              <a:t>/</a:t>
            </a:r>
            <a:r>
              <a:rPr lang="pt-PT" sz="2400" b="1" dirty="0" err="1" smtClean="0"/>
              <a:t>issue</a:t>
            </a:r>
            <a:endParaRPr lang="en-GB" sz="2400" b="1" dirty="0"/>
          </a:p>
        </p:txBody>
      </p:sp>
      <p:cxnSp>
        <p:nvCxnSpPr>
          <p:cNvPr id="7" name="Conexão reta unidirecional 6"/>
          <p:cNvCxnSpPr/>
          <p:nvPr/>
        </p:nvCxnSpPr>
        <p:spPr>
          <a:xfrm flipH="1">
            <a:off x="7315200" y="804672"/>
            <a:ext cx="170688" cy="38851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838200" y="4340352"/>
            <a:ext cx="9317736" cy="877824"/>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aixaDeTexto 8"/>
          <p:cNvSpPr txBox="1"/>
          <p:nvPr/>
        </p:nvSpPr>
        <p:spPr>
          <a:xfrm>
            <a:off x="999744" y="5547360"/>
            <a:ext cx="3547872" cy="461665"/>
          </a:xfrm>
          <a:prstGeom prst="rect">
            <a:avLst/>
          </a:prstGeom>
          <a:noFill/>
        </p:spPr>
        <p:txBody>
          <a:bodyPr wrap="square" rtlCol="0">
            <a:spAutoFit/>
          </a:bodyPr>
          <a:lstStyle/>
          <a:p>
            <a:r>
              <a:rPr lang="pt-PT" sz="2400" b="1" dirty="0" err="1" smtClean="0"/>
              <a:t>Statement</a:t>
            </a:r>
            <a:r>
              <a:rPr lang="pt-PT" sz="2400" b="1" dirty="0" smtClean="0"/>
              <a:t> </a:t>
            </a:r>
            <a:r>
              <a:rPr lang="pt-PT" sz="2400" b="1" dirty="0" err="1" smtClean="0"/>
              <a:t>of</a:t>
            </a:r>
            <a:r>
              <a:rPr lang="pt-PT" sz="2400" b="1" dirty="0" smtClean="0"/>
              <a:t> </a:t>
            </a:r>
            <a:r>
              <a:rPr lang="pt-PT" sz="2400" b="1" dirty="0" err="1" smtClean="0"/>
              <a:t>purpose</a:t>
            </a:r>
            <a:endParaRPr lang="en-GB" sz="2400" b="1" dirty="0"/>
          </a:p>
        </p:txBody>
      </p:sp>
      <p:cxnSp>
        <p:nvCxnSpPr>
          <p:cNvPr id="11" name="Conexão reta unidirecional 10"/>
          <p:cNvCxnSpPr/>
          <p:nvPr/>
        </p:nvCxnSpPr>
        <p:spPr>
          <a:xfrm flipV="1">
            <a:off x="2377440" y="5218176"/>
            <a:ext cx="243840" cy="329184"/>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3" name="CaixaDeTexto 12"/>
          <p:cNvSpPr txBox="1"/>
          <p:nvPr/>
        </p:nvSpPr>
        <p:spPr>
          <a:xfrm>
            <a:off x="7705344" y="5547360"/>
            <a:ext cx="2694432" cy="1200329"/>
          </a:xfrm>
          <a:prstGeom prst="rect">
            <a:avLst/>
          </a:prstGeom>
          <a:noFill/>
        </p:spPr>
        <p:txBody>
          <a:bodyPr wrap="square" rtlCol="0">
            <a:spAutoFit/>
          </a:bodyPr>
          <a:lstStyle/>
          <a:p>
            <a:r>
              <a:rPr lang="pt-PT" sz="2400" b="1" dirty="0" err="1" smtClean="0"/>
              <a:t>Preview</a:t>
            </a:r>
            <a:r>
              <a:rPr lang="pt-PT" sz="2400" b="1" dirty="0" smtClean="0"/>
              <a:t> </a:t>
            </a:r>
            <a:r>
              <a:rPr lang="pt-PT" sz="2400" b="1" dirty="0" err="1" smtClean="0"/>
              <a:t>of</a:t>
            </a:r>
            <a:r>
              <a:rPr lang="pt-PT" sz="2400" b="1" dirty="0" smtClean="0"/>
              <a:t> data </a:t>
            </a:r>
            <a:r>
              <a:rPr lang="pt-PT" sz="2400" b="1" dirty="0" err="1" smtClean="0"/>
              <a:t>categories</a:t>
            </a:r>
            <a:r>
              <a:rPr lang="pt-PT" sz="2400" b="1" dirty="0" smtClean="0"/>
              <a:t> </a:t>
            </a:r>
            <a:r>
              <a:rPr lang="pt-PT" sz="2400" b="1" dirty="0" err="1" smtClean="0"/>
              <a:t>used</a:t>
            </a:r>
            <a:r>
              <a:rPr lang="pt-PT" sz="2400" b="1" dirty="0" smtClean="0"/>
              <a:t> in </a:t>
            </a:r>
            <a:r>
              <a:rPr lang="pt-PT" sz="2400" b="1" dirty="0" err="1" smtClean="0"/>
              <a:t>analysis</a:t>
            </a:r>
            <a:endParaRPr lang="en-GB" sz="2400" b="1" dirty="0"/>
          </a:p>
        </p:txBody>
      </p:sp>
      <p:sp>
        <p:nvSpPr>
          <p:cNvPr id="12" name="Oval 11"/>
          <p:cNvSpPr/>
          <p:nvPr/>
        </p:nvSpPr>
        <p:spPr>
          <a:xfrm>
            <a:off x="6303264" y="3590544"/>
            <a:ext cx="4194048" cy="914400"/>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Conexão reta unidirecional 14"/>
          <p:cNvCxnSpPr/>
          <p:nvPr/>
        </p:nvCxnSpPr>
        <p:spPr>
          <a:xfrm flipH="1" flipV="1">
            <a:off x="9144000" y="4620768"/>
            <a:ext cx="146304" cy="768096"/>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6" name="Retângulo 5"/>
          <p:cNvSpPr/>
          <p:nvPr/>
        </p:nvSpPr>
        <p:spPr>
          <a:xfrm>
            <a:off x="6949440" y="3803903"/>
            <a:ext cx="2877312" cy="4852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CaixaDeTexto 1"/>
          <p:cNvSpPr txBox="1"/>
          <p:nvPr/>
        </p:nvSpPr>
        <p:spPr>
          <a:xfrm>
            <a:off x="6341364" y="3778026"/>
            <a:ext cx="4876800" cy="523220"/>
          </a:xfrm>
          <a:prstGeom prst="rect">
            <a:avLst/>
          </a:prstGeom>
          <a:noFill/>
        </p:spPr>
        <p:txBody>
          <a:bodyPr wrap="square" rtlCol="0">
            <a:spAutoFit/>
          </a:bodyPr>
          <a:lstStyle/>
          <a:p>
            <a:r>
              <a:rPr lang="pt-PT" sz="2800" dirty="0" err="1" smtClean="0"/>
              <a:t>Based</a:t>
            </a:r>
            <a:r>
              <a:rPr lang="pt-PT" sz="2800" dirty="0" smtClean="0"/>
              <a:t> </a:t>
            </a:r>
            <a:r>
              <a:rPr lang="pt-PT" sz="2800" dirty="0" err="1" smtClean="0"/>
              <a:t>on</a:t>
            </a:r>
            <a:r>
              <a:rPr lang="pt-PT" sz="2800" dirty="0" smtClean="0"/>
              <a:t> </a:t>
            </a:r>
            <a:r>
              <a:rPr lang="pt-PT" sz="2800" dirty="0" err="1" smtClean="0"/>
              <a:t>several</a:t>
            </a:r>
            <a:r>
              <a:rPr lang="pt-PT" sz="2800" dirty="0" smtClean="0"/>
              <a:t> </a:t>
            </a:r>
            <a:r>
              <a:rPr lang="pt-PT" sz="2800" dirty="0" err="1" smtClean="0"/>
              <a:t>indicators</a:t>
            </a:r>
            <a:endParaRPr lang="en-GB" sz="2800" dirty="0"/>
          </a:p>
        </p:txBody>
      </p:sp>
      <p:sp>
        <p:nvSpPr>
          <p:cNvPr id="14" name="TextBox 13"/>
          <p:cNvSpPr txBox="1"/>
          <p:nvPr/>
        </p:nvSpPr>
        <p:spPr>
          <a:xfrm>
            <a:off x="838199" y="535632"/>
            <a:ext cx="4867657" cy="646331"/>
          </a:xfrm>
          <a:prstGeom prst="rect">
            <a:avLst/>
          </a:prstGeom>
          <a:noFill/>
        </p:spPr>
        <p:txBody>
          <a:bodyPr wrap="square" rtlCol="0">
            <a:spAutoFit/>
          </a:bodyPr>
          <a:lstStyle/>
          <a:p>
            <a:r>
              <a:rPr lang="pt-PT" sz="3600" dirty="0" err="1" smtClean="0"/>
              <a:t>The</a:t>
            </a:r>
            <a:r>
              <a:rPr lang="pt-PT" sz="3600" dirty="0" smtClean="0"/>
              <a:t> </a:t>
            </a:r>
            <a:r>
              <a:rPr lang="pt-PT" sz="3600" dirty="0" err="1" smtClean="0"/>
              <a:t>introducton</a:t>
            </a:r>
            <a:r>
              <a:rPr lang="pt-PT" sz="3600" dirty="0" smtClean="0"/>
              <a:t> </a:t>
            </a:r>
            <a:r>
              <a:rPr lang="pt-PT" sz="3600" dirty="0" err="1" smtClean="0"/>
              <a:t>stage</a:t>
            </a:r>
            <a:endParaRPr lang="pt-PT" sz="3600" dirty="0"/>
          </a:p>
        </p:txBody>
      </p:sp>
    </p:spTree>
    <p:extLst>
      <p:ext uri="{BB962C8B-B14F-4D97-AF65-F5344CB8AC3E}">
        <p14:creationId xmlns:p14="http://schemas.microsoft.com/office/powerpoint/2010/main" val="10309421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38200" y="1395983"/>
            <a:ext cx="10515600" cy="4780980"/>
          </a:xfrm>
        </p:spPr>
        <p:txBody>
          <a:bodyPr/>
          <a:lstStyle/>
          <a:p>
            <a:pPr marL="0" indent="0">
              <a:buNone/>
            </a:pPr>
            <a:r>
              <a:rPr lang="en-GB" dirty="0" smtClean="0"/>
              <a:t>In 2015 there were over 1 million applications for asylum in Europe, most of them lodged by refugees fleeing the war in Syria and Iraq or Afghanistan. In addition, the number of illegal migrants entering Europe was estimated to be around 2 million. In response to the migrant crisis, in September 2015 EU interior ministers set quotas for the relocation of refugees among different EU countries. Portugal was allocated 4775 refugees. The purpose of this report is to determine Portugal’s capacity to accommodate the number of refugees set in the quota. The analysis will be based on key economic indicators.</a:t>
            </a:r>
            <a:endParaRPr lang="en-GB" dirty="0"/>
          </a:p>
        </p:txBody>
      </p:sp>
      <p:sp>
        <p:nvSpPr>
          <p:cNvPr id="4" name="CaixaDeTexto 3"/>
          <p:cNvSpPr txBox="1"/>
          <p:nvPr/>
        </p:nvSpPr>
        <p:spPr>
          <a:xfrm>
            <a:off x="5949696" y="304800"/>
            <a:ext cx="4303776" cy="461665"/>
          </a:xfrm>
          <a:prstGeom prst="rect">
            <a:avLst/>
          </a:prstGeom>
          <a:noFill/>
        </p:spPr>
        <p:txBody>
          <a:bodyPr wrap="square" rtlCol="0">
            <a:spAutoFit/>
          </a:bodyPr>
          <a:lstStyle/>
          <a:p>
            <a:r>
              <a:rPr lang="pt-PT" sz="2400" b="1" dirty="0" smtClean="0">
                <a:solidFill>
                  <a:srgbClr val="00B0F0"/>
                </a:solidFill>
              </a:rPr>
              <a:t>Background </a:t>
            </a:r>
            <a:r>
              <a:rPr lang="pt-PT" sz="2400" b="1" dirty="0" err="1" smtClean="0">
                <a:solidFill>
                  <a:srgbClr val="00B0F0"/>
                </a:solidFill>
              </a:rPr>
              <a:t>information</a:t>
            </a:r>
            <a:r>
              <a:rPr lang="pt-PT" sz="2400" b="1" dirty="0" smtClean="0">
                <a:solidFill>
                  <a:srgbClr val="00B0F0"/>
                </a:solidFill>
              </a:rPr>
              <a:t>/</a:t>
            </a:r>
            <a:r>
              <a:rPr lang="pt-PT" sz="2400" b="1" dirty="0" err="1" smtClean="0">
                <a:solidFill>
                  <a:srgbClr val="00B0F0"/>
                </a:solidFill>
              </a:rPr>
              <a:t>issue</a:t>
            </a:r>
            <a:endParaRPr lang="en-GB" sz="2400" b="1" dirty="0">
              <a:solidFill>
                <a:srgbClr val="00B0F0"/>
              </a:solidFill>
            </a:endParaRPr>
          </a:p>
        </p:txBody>
      </p:sp>
      <p:sp>
        <p:nvSpPr>
          <p:cNvPr id="9" name="CaixaDeTexto 8"/>
          <p:cNvSpPr txBox="1"/>
          <p:nvPr/>
        </p:nvSpPr>
        <p:spPr>
          <a:xfrm>
            <a:off x="979580" y="5085695"/>
            <a:ext cx="3547872" cy="461665"/>
          </a:xfrm>
          <a:prstGeom prst="rect">
            <a:avLst/>
          </a:prstGeom>
          <a:noFill/>
        </p:spPr>
        <p:txBody>
          <a:bodyPr wrap="square" rtlCol="0">
            <a:spAutoFit/>
          </a:bodyPr>
          <a:lstStyle/>
          <a:p>
            <a:r>
              <a:rPr lang="pt-PT" sz="2400" b="1" dirty="0" err="1" smtClean="0">
                <a:solidFill>
                  <a:srgbClr val="C00000"/>
                </a:solidFill>
              </a:rPr>
              <a:t>Statement</a:t>
            </a:r>
            <a:r>
              <a:rPr lang="pt-PT" sz="2400" b="1" dirty="0" smtClean="0">
                <a:solidFill>
                  <a:srgbClr val="C00000"/>
                </a:solidFill>
              </a:rPr>
              <a:t> </a:t>
            </a:r>
            <a:r>
              <a:rPr lang="pt-PT" sz="2400" b="1" dirty="0" err="1" smtClean="0">
                <a:solidFill>
                  <a:srgbClr val="C00000"/>
                </a:solidFill>
              </a:rPr>
              <a:t>of</a:t>
            </a:r>
            <a:r>
              <a:rPr lang="pt-PT" sz="2400" b="1" dirty="0" smtClean="0">
                <a:solidFill>
                  <a:srgbClr val="C00000"/>
                </a:solidFill>
              </a:rPr>
              <a:t> </a:t>
            </a:r>
            <a:r>
              <a:rPr lang="pt-PT" sz="2400" b="1" dirty="0" err="1" smtClean="0">
                <a:solidFill>
                  <a:srgbClr val="C00000"/>
                </a:solidFill>
              </a:rPr>
              <a:t>purpose</a:t>
            </a:r>
            <a:endParaRPr lang="en-GB" sz="2400" b="1" dirty="0">
              <a:solidFill>
                <a:srgbClr val="C00000"/>
              </a:solidFill>
            </a:endParaRPr>
          </a:p>
        </p:txBody>
      </p:sp>
      <p:sp>
        <p:nvSpPr>
          <p:cNvPr id="13" name="CaixaDeTexto 12"/>
          <p:cNvSpPr txBox="1"/>
          <p:nvPr/>
        </p:nvSpPr>
        <p:spPr>
          <a:xfrm>
            <a:off x="7743796" y="5063867"/>
            <a:ext cx="2694432" cy="1200329"/>
          </a:xfrm>
          <a:prstGeom prst="rect">
            <a:avLst/>
          </a:prstGeom>
          <a:noFill/>
        </p:spPr>
        <p:txBody>
          <a:bodyPr wrap="square" rtlCol="0">
            <a:spAutoFit/>
          </a:bodyPr>
          <a:lstStyle/>
          <a:p>
            <a:r>
              <a:rPr lang="pt-PT" sz="2400" b="1" dirty="0" err="1" smtClean="0">
                <a:solidFill>
                  <a:srgbClr val="00B050"/>
                </a:solidFill>
              </a:rPr>
              <a:t>Preview</a:t>
            </a:r>
            <a:r>
              <a:rPr lang="pt-PT" sz="2400" b="1" dirty="0" smtClean="0">
                <a:solidFill>
                  <a:srgbClr val="00B050"/>
                </a:solidFill>
              </a:rPr>
              <a:t> </a:t>
            </a:r>
            <a:r>
              <a:rPr lang="pt-PT" sz="2400" b="1" dirty="0" err="1" smtClean="0">
                <a:solidFill>
                  <a:srgbClr val="00B050"/>
                </a:solidFill>
              </a:rPr>
              <a:t>of</a:t>
            </a:r>
            <a:r>
              <a:rPr lang="pt-PT" sz="2400" b="1" dirty="0" smtClean="0">
                <a:solidFill>
                  <a:srgbClr val="00B050"/>
                </a:solidFill>
              </a:rPr>
              <a:t> data </a:t>
            </a:r>
            <a:r>
              <a:rPr lang="pt-PT" sz="2400" b="1" dirty="0" err="1" smtClean="0">
                <a:solidFill>
                  <a:srgbClr val="00B050"/>
                </a:solidFill>
              </a:rPr>
              <a:t>categories</a:t>
            </a:r>
            <a:r>
              <a:rPr lang="pt-PT" sz="2400" b="1" dirty="0" smtClean="0">
                <a:solidFill>
                  <a:srgbClr val="00B050"/>
                </a:solidFill>
              </a:rPr>
              <a:t> </a:t>
            </a:r>
            <a:r>
              <a:rPr lang="pt-PT" sz="2400" b="1" dirty="0" err="1" smtClean="0">
                <a:solidFill>
                  <a:srgbClr val="00B050"/>
                </a:solidFill>
              </a:rPr>
              <a:t>used</a:t>
            </a:r>
            <a:r>
              <a:rPr lang="pt-PT" sz="2400" b="1" dirty="0" smtClean="0">
                <a:solidFill>
                  <a:srgbClr val="00B050"/>
                </a:solidFill>
              </a:rPr>
              <a:t> in </a:t>
            </a:r>
            <a:r>
              <a:rPr lang="pt-PT" sz="2400" b="1" dirty="0" err="1" smtClean="0">
                <a:solidFill>
                  <a:srgbClr val="00B050"/>
                </a:solidFill>
              </a:rPr>
              <a:t>analysis</a:t>
            </a:r>
            <a:endParaRPr lang="en-GB" sz="2400" b="1" dirty="0">
              <a:solidFill>
                <a:srgbClr val="00B050"/>
              </a:solidFill>
            </a:endParaRPr>
          </a:p>
        </p:txBody>
      </p:sp>
      <p:sp>
        <p:nvSpPr>
          <p:cNvPr id="20" name="Parêntese esquerdo 19"/>
          <p:cNvSpPr/>
          <p:nvPr/>
        </p:nvSpPr>
        <p:spPr>
          <a:xfrm>
            <a:off x="743712" y="1499616"/>
            <a:ext cx="94488" cy="2596896"/>
          </a:xfrm>
          <a:prstGeom prst="leftBracket">
            <a:avLst/>
          </a:prstGeom>
          <a:ln w="762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 name="Parêntese direito 20"/>
          <p:cNvSpPr/>
          <p:nvPr/>
        </p:nvSpPr>
        <p:spPr>
          <a:xfrm>
            <a:off x="10777727" y="1548383"/>
            <a:ext cx="335749" cy="2167831"/>
          </a:xfrm>
          <a:prstGeom prst="rightBracket">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23" name="Conexão reta 22"/>
          <p:cNvCxnSpPr/>
          <p:nvPr/>
        </p:nvCxnSpPr>
        <p:spPr>
          <a:xfrm>
            <a:off x="838200" y="4918235"/>
            <a:ext cx="885092"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Conexão reta 24"/>
          <p:cNvCxnSpPr/>
          <p:nvPr/>
        </p:nvCxnSpPr>
        <p:spPr>
          <a:xfrm>
            <a:off x="4527452" y="4096512"/>
            <a:ext cx="6058251"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 name="Conexão reta 28"/>
          <p:cNvCxnSpPr/>
          <p:nvPr/>
        </p:nvCxnSpPr>
        <p:spPr>
          <a:xfrm>
            <a:off x="838200" y="4491036"/>
            <a:ext cx="10275276"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2" name="Conexão reta 31"/>
          <p:cNvCxnSpPr/>
          <p:nvPr/>
        </p:nvCxnSpPr>
        <p:spPr>
          <a:xfrm>
            <a:off x="2019183" y="4891975"/>
            <a:ext cx="7617186"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38199" y="535632"/>
            <a:ext cx="4989577" cy="646331"/>
          </a:xfrm>
          <a:prstGeom prst="rect">
            <a:avLst/>
          </a:prstGeom>
          <a:noFill/>
        </p:spPr>
        <p:txBody>
          <a:bodyPr wrap="square" rtlCol="0">
            <a:spAutoFit/>
          </a:bodyPr>
          <a:lstStyle/>
          <a:p>
            <a:r>
              <a:rPr lang="pt-PT" sz="3600" dirty="0" err="1" smtClean="0"/>
              <a:t>The</a:t>
            </a:r>
            <a:r>
              <a:rPr lang="pt-PT" sz="3600" dirty="0" smtClean="0"/>
              <a:t> </a:t>
            </a:r>
            <a:r>
              <a:rPr lang="pt-PT" sz="3600" dirty="0" err="1" smtClean="0"/>
              <a:t>introducton</a:t>
            </a:r>
            <a:r>
              <a:rPr lang="pt-PT" sz="3600" dirty="0" smtClean="0"/>
              <a:t> </a:t>
            </a:r>
            <a:r>
              <a:rPr lang="pt-PT" sz="3600" dirty="0" err="1" smtClean="0"/>
              <a:t>stage</a:t>
            </a:r>
            <a:endParaRPr lang="pt-PT" sz="3600" dirty="0"/>
          </a:p>
        </p:txBody>
      </p:sp>
    </p:spTree>
    <p:extLst>
      <p:ext uri="{BB962C8B-B14F-4D97-AF65-F5344CB8AC3E}">
        <p14:creationId xmlns:p14="http://schemas.microsoft.com/office/powerpoint/2010/main" val="802453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3" grpId="0"/>
      <p:bldP spid="20" grpId="0" animBg="1"/>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77442071"/>
              </p:ext>
            </p:extLst>
          </p:nvPr>
        </p:nvGraphicFramePr>
        <p:xfrm>
          <a:off x="457199" y="329077"/>
          <a:ext cx="10468708" cy="4704588"/>
        </p:xfrm>
        <a:graphic>
          <a:graphicData uri="http://schemas.openxmlformats.org/drawingml/2006/table">
            <a:tbl>
              <a:tblPr firstRow="1" bandRow="1">
                <a:tableStyleId>{BC89EF96-8CEA-46FF-86C4-4CE0E7609802}</a:tableStyleId>
              </a:tblPr>
              <a:tblGrid>
                <a:gridCol w="5234354"/>
                <a:gridCol w="5234354"/>
              </a:tblGrid>
              <a:tr h="370840">
                <a:tc>
                  <a:txBody>
                    <a:bodyPr/>
                    <a:lstStyle/>
                    <a:p>
                      <a:pPr>
                        <a:lnSpc>
                          <a:spcPct val="150000"/>
                        </a:lnSpc>
                      </a:pPr>
                      <a:r>
                        <a:rPr lang="en-GB" sz="2000" b="0" dirty="0" smtClean="0"/>
                        <a:t>But some migrants entered Europe illegally from their original country and when EU interior ministers established the quotas for each country, they didn’t consider those who entered illegally.</a:t>
                      </a:r>
                      <a:endParaRPr lang="pt-PT" sz="2000" b="0" dirty="0"/>
                    </a:p>
                  </a:txBody>
                  <a:tcPr/>
                </a:tc>
                <a:tc>
                  <a:txBody>
                    <a:bodyPr/>
                    <a:lstStyle/>
                    <a:p>
                      <a:pPr>
                        <a:lnSpc>
                          <a:spcPct val="150000"/>
                        </a:lnSpc>
                      </a:pPr>
                      <a:r>
                        <a:rPr lang="en-GB" sz="2000" b="0" dirty="0" smtClean="0"/>
                        <a:t>In addition, the number of illegal migrants entering Europe was estimated to be around 2 million.</a:t>
                      </a:r>
                      <a:endParaRPr lang="pt-PT" sz="2000" b="0" dirty="0"/>
                    </a:p>
                  </a:txBody>
                  <a:tcPr/>
                </a:tc>
              </a:tr>
              <a:tr h="370840">
                <a:tc>
                  <a:txBody>
                    <a:bodyPr/>
                    <a:lstStyle/>
                    <a:p>
                      <a:pPr>
                        <a:lnSpc>
                          <a:spcPct val="150000"/>
                        </a:lnSpc>
                      </a:pPr>
                      <a:r>
                        <a:rPr lang="pt-PT" sz="2000" dirty="0" err="1" smtClean="0"/>
                        <a:t>Based</a:t>
                      </a:r>
                      <a:r>
                        <a:rPr lang="pt-PT" sz="2000" dirty="0" smtClean="0"/>
                        <a:t> </a:t>
                      </a:r>
                      <a:r>
                        <a:rPr lang="pt-PT" sz="2000" dirty="0" err="1" smtClean="0"/>
                        <a:t>on</a:t>
                      </a:r>
                      <a:r>
                        <a:rPr lang="pt-PT" sz="2000" dirty="0" smtClean="0"/>
                        <a:t> </a:t>
                      </a:r>
                      <a:r>
                        <a:rPr lang="pt-PT" sz="2000" dirty="0" err="1" smtClean="0"/>
                        <a:t>several</a:t>
                      </a:r>
                      <a:r>
                        <a:rPr lang="pt-PT" sz="2000" dirty="0" smtClean="0"/>
                        <a:t> </a:t>
                      </a:r>
                      <a:r>
                        <a:rPr lang="pt-PT" sz="2000" dirty="0" err="1" smtClean="0"/>
                        <a:t>indicators</a:t>
                      </a:r>
                      <a:endParaRPr lang="pt-PT" sz="2000" dirty="0"/>
                    </a:p>
                  </a:txBody>
                  <a:tcPr/>
                </a:tc>
                <a:tc>
                  <a:txBody>
                    <a:bodyPr/>
                    <a:lstStyle/>
                    <a:p>
                      <a:pPr>
                        <a:lnSpc>
                          <a:spcPct val="150000"/>
                        </a:lnSpc>
                      </a:pPr>
                      <a:r>
                        <a:rPr lang="en-GB" sz="2000" dirty="0" smtClean="0"/>
                        <a:t>The analysis will be based on key economic indicators.</a:t>
                      </a:r>
                      <a:endParaRPr lang="pt-PT" sz="2000" dirty="0"/>
                    </a:p>
                  </a:txBody>
                  <a:tcPr/>
                </a:tc>
              </a:tr>
              <a:tr h="370840">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GB" sz="2000" dirty="0" smtClean="0"/>
                        <a:t>We have to analyse if this is a reasonable quota.</a:t>
                      </a:r>
                    </a:p>
                    <a:p>
                      <a:pPr>
                        <a:lnSpc>
                          <a:spcPct val="150000"/>
                        </a:lnSpc>
                      </a:pPr>
                      <a:endParaRPr lang="pt-PT" sz="2000" dirty="0"/>
                    </a:p>
                  </a:txBody>
                  <a:tcPr/>
                </a:tc>
                <a:tc>
                  <a:txBody>
                    <a:bodyPr/>
                    <a:lstStyle/>
                    <a:p>
                      <a:pPr>
                        <a:lnSpc>
                          <a:spcPct val="150000"/>
                        </a:lnSpc>
                      </a:pPr>
                      <a:r>
                        <a:rPr lang="en-GB" sz="2000" dirty="0" smtClean="0"/>
                        <a:t>The purpose of this report is to determine Portugal’s capacity to accommodate the number of refugees set in the quota. </a:t>
                      </a:r>
                      <a:endParaRPr lang="pt-PT" sz="2000" dirty="0"/>
                    </a:p>
                  </a:txBody>
                  <a:tcPr/>
                </a:tc>
              </a:tr>
            </a:tbl>
          </a:graphicData>
        </a:graphic>
      </p:graphicFrame>
      <p:sp>
        <p:nvSpPr>
          <p:cNvPr id="7" name="TextBox 6"/>
          <p:cNvSpPr txBox="1"/>
          <p:nvPr/>
        </p:nvSpPr>
        <p:spPr>
          <a:xfrm>
            <a:off x="533400" y="5240215"/>
            <a:ext cx="4659924" cy="1200329"/>
          </a:xfrm>
          <a:prstGeom prst="rect">
            <a:avLst/>
          </a:prstGeom>
          <a:noFill/>
        </p:spPr>
        <p:txBody>
          <a:bodyPr wrap="square" rtlCol="0">
            <a:spAutoFit/>
          </a:bodyPr>
          <a:lstStyle/>
          <a:p>
            <a:r>
              <a:rPr lang="pt-PT" dirty="0" err="1" smtClean="0"/>
              <a:t>Language</a:t>
            </a:r>
            <a:r>
              <a:rPr lang="pt-PT" dirty="0" smtClean="0"/>
              <a:t> </a:t>
            </a:r>
            <a:r>
              <a:rPr lang="pt-PT" dirty="0" err="1" smtClean="0"/>
              <a:t>choices</a:t>
            </a:r>
            <a:r>
              <a:rPr lang="pt-PT" dirty="0" smtClean="0"/>
              <a:t> are </a:t>
            </a:r>
          </a:p>
          <a:p>
            <a:r>
              <a:rPr lang="pt-PT" dirty="0"/>
              <a:t>	</a:t>
            </a:r>
            <a:r>
              <a:rPr lang="pt-PT" dirty="0" err="1" smtClean="0"/>
              <a:t>less</a:t>
            </a:r>
            <a:r>
              <a:rPr lang="pt-PT" dirty="0" smtClean="0"/>
              <a:t> </a:t>
            </a:r>
            <a:r>
              <a:rPr lang="pt-PT" dirty="0" err="1" smtClean="0"/>
              <a:t>technical</a:t>
            </a:r>
            <a:r>
              <a:rPr lang="pt-PT" dirty="0" smtClean="0"/>
              <a:t>,</a:t>
            </a:r>
          </a:p>
          <a:p>
            <a:r>
              <a:rPr lang="pt-PT" dirty="0" smtClean="0"/>
              <a:t>	more informal, </a:t>
            </a:r>
          </a:p>
          <a:p>
            <a:r>
              <a:rPr lang="pt-PT" dirty="0" smtClean="0"/>
              <a:t>	more </a:t>
            </a:r>
            <a:r>
              <a:rPr lang="pt-PT" dirty="0" err="1" smtClean="0"/>
              <a:t>concrete</a:t>
            </a:r>
            <a:r>
              <a:rPr lang="pt-PT" dirty="0" smtClean="0"/>
              <a:t>.</a:t>
            </a:r>
            <a:endParaRPr lang="pt-PT" dirty="0"/>
          </a:p>
        </p:txBody>
      </p:sp>
      <p:sp>
        <p:nvSpPr>
          <p:cNvPr id="8" name="TextBox 7"/>
          <p:cNvSpPr txBox="1"/>
          <p:nvPr/>
        </p:nvSpPr>
        <p:spPr>
          <a:xfrm>
            <a:off x="5884985" y="5240215"/>
            <a:ext cx="2560894" cy="1200329"/>
          </a:xfrm>
          <a:prstGeom prst="rect">
            <a:avLst/>
          </a:prstGeom>
          <a:noFill/>
        </p:spPr>
        <p:txBody>
          <a:bodyPr wrap="none" rtlCol="0">
            <a:spAutoFit/>
          </a:bodyPr>
          <a:lstStyle/>
          <a:p>
            <a:r>
              <a:rPr lang="pt-PT" dirty="0" err="1" smtClean="0"/>
              <a:t>Language</a:t>
            </a:r>
            <a:r>
              <a:rPr lang="pt-PT" dirty="0" smtClean="0"/>
              <a:t> </a:t>
            </a:r>
            <a:r>
              <a:rPr lang="pt-PT" dirty="0" err="1" smtClean="0"/>
              <a:t>choices</a:t>
            </a:r>
            <a:r>
              <a:rPr lang="pt-PT" dirty="0" smtClean="0"/>
              <a:t> are </a:t>
            </a:r>
          </a:p>
          <a:p>
            <a:r>
              <a:rPr lang="pt-PT" dirty="0"/>
              <a:t>	</a:t>
            </a:r>
            <a:r>
              <a:rPr lang="pt-PT" dirty="0" smtClean="0"/>
              <a:t>more </a:t>
            </a:r>
            <a:r>
              <a:rPr lang="pt-PT" dirty="0" err="1" smtClean="0"/>
              <a:t>technical</a:t>
            </a:r>
            <a:r>
              <a:rPr lang="pt-PT" dirty="0" smtClean="0"/>
              <a:t>,</a:t>
            </a:r>
          </a:p>
          <a:p>
            <a:r>
              <a:rPr lang="pt-PT" dirty="0" smtClean="0"/>
              <a:t>	more formal,</a:t>
            </a:r>
          </a:p>
          <a:p>
            <a:r>
              <a:rPr lang="pt-PT" dirty="0" smtClean="0"/>
              <a:t>	more </a:t>
            </a:r>
            <a:r>
              <a:rPr lang="pt-PT" dirty="0" err="1" smtClean="0"/>
              <a:t>abstract</a:t>
            </a:r>
            <a:r>
              <a:rPr lang="pt-PT" dirty="0" smtClean="0"/>
              <a:t>.</a:t>
            </a:r>
            <a:endParaRPr lang="pt-PT" dirty="0"/>
          </a:p>
        </p:txBody>
      </p:sp>
      <p:cxnSp>
        <p:nvCxnSpPr>
          <p:cNvPr id="10" name="Straight Connector 9"/>
          <p:cNvCxnSpPr/>
          <p:nvPr/>
        </p:nvCxnSpPr>
        <p:spPr>
          <a:xfrm flipV="1">
            <a:off x="1570891" y="3176954"/>
            <a:ext cx="621323" cy="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1928446" y="2192215"/>
            <a:ext cx="621323" cy="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33400" y="4149969"/>
            <a:ext cx="2016369"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97877" y="867509"/>
            <a:ext cx="5005754"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97877" y="1289539"/>
            <a:ext cx="21336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7035453" y="867509"/>
            <a:ext cx="3058116" cy="11725"/>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804530" y="1289539"/>
            <a:ext cx="1651347"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9226061" y="3176953"/>
            <a:ext cx="1066801" cy="2"/>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33400" y="4372708"/>
            <a:ext cx="2016369"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804529" y="4149969"/>
            <a:ext cx="4382825"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509745" y="6437751"/>
            <a:ext cx="1364937"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894776" y="6423234"/>
            <a:ext cx="135827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6894776" y="6163541"/>
            <a:ext cx="1358270" cy="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1540317" y="6163544"/>
            <a:ext cx="1303792" cy="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1509745" y="5849819"/>
            <a:ext cx="1301263" cy="2"/>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V="1">
            <a:off x="6894776" y="5861544"/>
            <a:ext cx="1388383" cy="2"/>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5804529" y="4572000"/>
            <a:ext cx="4957256"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5884984" y="5040923"/>
            <a:ext cx="2679527"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9506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
                                            <p:txEl>
                                              <p:pRg st="1" end="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8">
                                            <p:txEl>
                                              <p:pRg st="2" end="2"/>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xEl>
                                              <p:pRg st="3" end="3"/>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3"/>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2"/>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PT" sz="3600" dirty="0" err="1" smtClean="0"/>
              <a:t>The</a:t>
            </a:r>
            <a:r>
              <a:rPr lang="pt-PT" sz="3600" dirty="0" smtClean="0"/>
              <a:t> </a:t>
            </a:r>
            <a:r>
              <a:rPr lang="pt-PT" sz="3600" dirty="0" err="1" smtClean="0"/>
              <a:t>analysis</a:t>
            </a:r>
            <a:r>
              <a:rPr lang="pt-PT" sz="3600" dirty="0" smtClean="0"/>
              <a:t> </a:t>
            </a:r>
            <a:r>
              <a:rPr lang="pt-PT" sz="3600" dirty="0" err="1" smtClean="0"/>
              <a:t>stage</a:t>
            </a:r>
            <a:endParaRPr lang="pt-PT" sz="3600" dirty="0"/>
          </a:p>
        </p:txBody>
      </p:sp>
      <p:sp>
        <p:nvSpPr>
          <p:cNvPr id="3" name="Content Placeholder 2"/>
          <p:cNvSpPr>
            <a:spLocks noGrp="1"/>
          </p:cNvSpPr>
          <p:nvPr>
            <p:ph idx="1"/>
          </p:nvPr>
        </p:nvSpPr>
        <p:spPr>
          <a:xfrm>
            <a:off x="767861" y="1403594"/>
            <a:ext cx="10515600" cy="3613883"/>
          </a:xfrm>
        </p:spPr>
        <p:txBody>
          <a:bodyPr>
            <a:normAutofit/>
          </a:bodyPr>
          <a:lstStyle/>
          <a:p>
            <a:r>
              <a:rPr lang="pt-PT" sz="2400" dirty="0" smtClean="0"/>
              <a:t>To </a:t>
            </a:r>
            <a:r>
              <a:rPr lang="pt-PT" sz="2400" dirty="0" err="1" smtClean="0"/>
              <a:t>start</a:t>
            </a:r>
            <a:r>
              <a:rPr lang="pt-PT" sz="2400" dirty="0" smtClean="0"/>
              <a:t> </a:t>
            </a:r>
            <a:r>
              <a:rPr lang="pt-PT" sz="2400" dirty="0" err="1" smtClean="0"/>
              <a:t>the</a:t>
            </a:r>
            <a:r>
              <a:rPr lang="pt-PT" sz="2400" dirty="0" smtClean="0"/>
              <a:t> </a:t>
            </a:r>
            <a:r>
              <a:rPr lang="pt-PT" sz="2400" dirty="0" err="1" smtClean="0"/>
              <a:t>analysis</a:t>
            </a:r>
            <a:r>
              <a:rPr lang="pt-PT" sz="2400" dirty="0" smtClean="0"/>
              <a:t>, </a:t>
            </a:r>
            <a:r>
              <a:rPr lang="pt-PT" sz="2400" dirty="0" err="1" smtClean="0"/>
              <a:t>it</a:t>
            </a:r>
            <a:r>
              <a:rPr lang="pt-PT" sz="2400" dirty="0" smtClean="0"/>
              <a:t> </a:t>
            </a:r>
            <a:r>
              <a:rPr lang="pt-PT" sz="2400" dirty="0" err="1" smtClean="0"/>
              <a:t>is</a:t>
            </a:r>
            <a:r>
              <a:rPr lang="pt-PT" sz="2400" dirty="0" smtClean="0"/>
              <a:t> </a:t>
            </a:r>
            <a:r>
              <a:rPr lang="pt-PT" sz="2400" dirty="0" err="1" smtClean="0"/>
              <a:t>important</a:t>
            </a:r>
            <a:r>
              <a:rPr lang="pt-PT" sz="2400" dirty="0" smtClean="0"/>
              <a:t> </a:t>
            </a:r>
            <a:r>
              <a:rPr lang="pt-PT" sz="2400" dirty="0" err="1" smtClean="0"/>
              <a:t>and</a:t>
            </a:r>
            <a:r>
              <a:rPr lang="pt-PT" sz="2400" dirty="0" smtClean="0"/>
              <a:t> </a:t>
            </a:r>
            <a:r>
              <a:rPr lang="pt-PT" sz="2400" dirty="0" err="1" smtClean="0"/>
              <a:t>interesting</a:t>
            </a:r>
            <a:r>
              <a:rPr lang="pt-PT" sz="2400" dirty="0" smtClean="0"/>
              <a:t> to note </a:t>
            </a:r>
            <a:r>
              <a:rPr lang="pt-PT" sz="2400" dirty="0" err="1" smtClean="0"/>
              <a:t>the</a:t>
            </a:r>
            <a:r>
              <a:rPr lang="pt-PT" sz="2400" dirty="0" smtClean="0"/>
              <a:t> </a:t>
            </a:r>
            <a:r>
              <a:rPr lang="pt-PT" sz="2400" dirty="0" err="1" smtClean="0"/>
              <a:t>disparity</a:t>
            </a:r>
            <a:r>
              <a:rPr lang="pt-PT" sz="2400" dirty="0" smtClean="0"/>
              <a:t> </a:t>
            </a:r>
            <a:r>
              <a:rPr lang="pt-PT" sz="2400" dirty="0" err="1" smtClean="0"/>
              <a:t>of</a:t>
            </a:r>
            <a:r>
              <a:rPr lang="pt-PT" sz="2400" dirty="0" smtClean="0"/>
              <a:t> </a:t>
            </a:r>
            <a:r>
              <a:rPr lang="pt-PT" sz="2400" dirty="0" err="1" smtClean="0"/>
              <a:t>the</a:t>
            </a:r>
            <a:r>
              <a:rPr lang="pt-PT" sz="2400" dirty="0" smtClean="0"/>
              <a:t> </a:t>
            </a:r>
            <a:r>
              <a:rPr lang="pt-PT" sz="2400" dirty="0" err="1" smtClean="0"/>
              <a:t>numbers</a:t>
            </a:r>
            <a:r>
              <a:rPr lang="pt-PT" sz="2400" dirty="0" smtClean="0"/>
              <a:t>. </a:t>
            </a:r>
            <a:r>
              <a:rPr lang="pt-PT" sz="2400" dirty="0" err="1" smtClean="0"/>
              <a:t>Despite</a:t>
            </a:r>
            <a:r>
              <a:rPr lang="pt-PT" sz="2400" dirty="0" smtClean="0"/>
              <a:t> </a:t>
            </a:r>
            <a:r>
              <a:rPr lang="pt-PT" sz="2400" dirty="0" err="1" smtClean="0"/>
              <a:t>the</a:t>
            </a:r>
            <a:r>
              <a:rPr lang="pt-PT" sz="2400" dirty="0" smtClean="0"/>
              <a:t> </a:t>
            </a:r>
            <a:r>
              <a:rPr lang="pt-PT" sz="2400" dirty="0" err="1" smtClean="0"/>
              <a:t>fact</a:t>
            </a:r>
            <a:r>
              <a:rPr lang="pt-PT" sz="2400" dirty="0" smtClean="0"/>
              <a:t> </a:t>
            </a:r>
            <a:r>
              <a:rPr lang="pt-PT" sz="2400" dirty="0" err="1" smtClean="0"/>
              <a:t>that</a:t>
            </a:r>
            <a:r>
              <a:rPr lang="pt-PT" sz="2400" dirty="0" smtClean="0"/>
              <a:t> </a:t>
            </a:r>
            <a:r>
              <a:rPr lang="pt-PT" sz="2400" dirty="0" err="1" smtClean="0"/>
              <a:t>Hungary</a:t>
            </a:r>
            <a:r>
              <a:rPr lang="pt-PT" sz="2400" dirty="0" smtClean="0"/>
              <a:t> </a:t>
            </a:r>
            <a:r>
              <a:rPr lang="pt-PT" sz="2400" dirty="0" err="1" smtClean="0"/>
              <a:t>has</a:t>
            </a:r>
            <a:r>
              <a:rPr lang="pt-PT" sz="2400" dirty="0" smtClean="0"/>
              <a:t> more </a:t>
            </a:r>
            <a:r>
              <a:rPr lang="pt-PT" sz="2400" dirty="0" err="1" smtClean="0"/>
              <a:t>than</a:t>
            </a:r>
            <a:r>
              <a:rPr lang="pt-PT" sz="2400" dirty="0" smtClean="0"/>
              <a:t> </a:t>
            </a:r>
            <a:r>
              <a:rPr lang="pt-PT" sz="2400" dirty="0" err="1" smtClean="0"/>
              <a:t>half</a:t>
            </a:r>
            <a:r>
              <a:rPr lang="pt-PT" sz="2400" dirty="0" smtClean="0"/>
              <a:t> </a:t>
            </a:r>
            <a:r>
              <a:rPr lang="pt-PT" sz="2400" dirty="0" err="1" smtClean="0"/>
              <a:t>the</a:t>
            </a:r>
            <a:r>
              <a:rPr lang="pt-PT" sz="2400" dirty="0" smtClean="0"/>
              <a:t> </a:t>
            </a:r>
            <a:r>
              <a:rPr lang="pt-PT" sz="2400" dirty="0" err="1" smtClean="0"/>
              <a:t>Netherlands</a:t>
            </a:r>
            <a:r>
              <a:rPr lang="pt-PT" sz="2400" dirty="0" smtClean="0"/>
              <a:t>’ </a:t>
            </a:r>
            <a:r>
              <a:rPr lang="pt-PT" sz="2400" dirty="0" err="1" smtClean="0"/>
              <a:t>population</a:t>
            </a:r>
            <a:r>
              <a:rPr lang="pt-PT" sz="2400" dirty="0" smtClean="0"/>
              <a:t>, </a:t>
            </a:r>
            <a:r>
              <a:rPr lang="pt-PT" sz="2400" dirty="0" err="1" smtClean="0"/>
              <a:t>it</a:t>
            </a:r>
            <a:r>
              <a:rPr lang="pt-PT" sz="2400" dirty="0" smtClean="0"/>
              <a:t> </a:t>
            </a:r>
            <a:r>
              <a:rPr lang="pt-PT" sz="2400" dirty="0" err="1" smtClean="0"/>
              <a:t>will</a:t>
            </a:r>
            <a:r>
              <a:rPr lang="pt-PT" sz="2400" dirty="0" smtClean="0"/>
              <a:t> </a:t>
            </a:r>
            <a:r>
              <a:rPr lang="pt-PT" sz="2400" dirty="0" err="1" smtClean="0"/>
              <a:t>receive</a:t>
            </a:r>
            <a:r>
              <a:rPr lang="pt-PT" sz="2400" dirty="0" smtClean="0"/>
              <a:t> </a:t>
            </a:r>
            <a:r>
              <a:rPr lang="pt-PT" sz="2400" dirty="0" err="1" smtClean="0"/>
              <a:t>just</a:t>
            </a:r>
            <a:r>
              <a:rPr lang="pt-PT" sz="2400" dirty="0" smtClean="0"/>
              <a:t> </a:t>
            </a:r>
            <a:r>
              <a:rPr lang="pt-PT" sz="2400" dirty="0" err="1" smtClean="0"/>
              <a:t>about</a:t>
            </a:r>
            <a:r>
              <a:rPr lang="pt-PT" sz="2400" dirty="0" smtClean="0"/>
              <a:t> 9% </a:t>
            </a:r>
            <a:r>
              <a:rPr lang="pt-PT" sz="2400" dirty="0" err="1" smtClean="0"/>
              <a:t>of</a:t>
            </a:r>
            <a:r>
              <a:rPr lang="pt-PT" sz="2400" dirty="0" smtClean="0"/>
              <a:t> </a:t>
            </a:r>
            <a:r>
              <a:rPr lang="pt-PT" sz="2400" dirty="0" err="1" smtClean="0"/>
              <a:t>the</a:t>
            </a:r>
            <a:r>
              <a:rPr lang="pt-PT" sz="2400" dirty="0" smtClean="0"/>
              <a:t> </a:t>
            </a:r>
            <a:r>
              <a:rPr lang="pt-PT" sz="2400" dirty="0" err="1" smtClean="0"/>
              <a:t>number</a:t>
            </a:r>
            <a:r>
              <a:rPr lang="pt-PT" sz="2400" dirty="0" smtClean="0"/>
              <a:t> </a:t>
            </a:r>
            <a:r>
              <a:rPr lang="pt-PT" sz="2400" dirty="0" err="1" smtClean="0"/>
              <a:t>of</a:t>
            </a:r>
            <a:r>
              <a:rPr lang="pt-PT" sz="2400" dirty="0" smtClean="0"/>
              <a:t> </a:t>
            </a:r>
            <a:r>
              <a:rPr lang="pt-PT" sz="2400" dirty="0" err="1" smtClean="0"/>
              <a:t>refugees</a:t>
            </a:r>
            <a:r>
              <a:rPr lang="pt-PT" sz="2400" dirty="0" smtClean="0"/>
              <a:t> </a:t>
            </a:r>
            <a:r>
              <a:rPr lang="pt-PT" sz="2400" dirty="0" err="1" smtClean="0"/>
              <a:t>attributed</a:t>
            </a:r>
            <a:r>
              <a:rPr lang="pt-PT" sz="2400" dirty="0" smtClean="0"/>
              <a:t> to </a:t>
            </a:r>
            <a:r>
              <a:rPr lang="pt-PT" sz="2400" dirty="0" err="1" smtClean="0"/>
              <a:t>the</a:t>
            </a:r>
            <a:r>
              <a:rPr lang="pt-PT" sz="2400" dirty="0" smtClean="0"/>
              <a:t> </a:t>
            </a:r>
            <a:r>
              <a:rPr lang="pt-PT" sz="2400" dirty="0" err="1" smtClean="0"/>
              <a:t>latter</a:t>
            </a:r>
            <a:r>
              <a:rPr lang="pt-PT" sz="2400" dirty="0" smtClean="0"/>
              <a:t>. …</a:t>
            </a:r>
          </a:p>
          <a:p>
            <a:r>
              <a:rPr lang="pt-PT" sz="2400" dirty="0" err="1" smtClean="0"/>
              <a:t>Economic</a:t>
            </a:r>
            <a:r>
              <a:rPr lang="pt-PT" sz="2400" dirty="0" smtClean="0"/>
              <a:t> </a:t>
            </a:r>
            <a:r>
              <a:rPr lang="pt-PT" sz="2400" dirty="0" err="1" smtClean="0"/>
              <a:t>indicators</a:t>
            </a:r>
            <a:r>
              <a:rPr lang="pt-PT" sz="2400" dirty="0"/>
              <a:t> </a:t>
            </a:r>
            <a:r>
              <a:rPr lang="pt-PT" sz="2400" dirty="0" smtClean="0"/>
              <a:t>are, </a:t>
            </a:r>
            <a:r>
              <a:rPr lang="pt-PT" sz="2400" dirty="0" err="1" smtClean="0"/>
              <a:t>of</a:t>
            </a:r>
            <a:r>
              <a:rPr lang="pt-PT" sz="2400" dirty="0" smtClean="0"/>
              <a:t> </a:t>
            </a:r>
            <a:r>
              <a:rPr lang="pt-PT" sz="2400" dirty="0" err="1" smtClean="0"/>
              <a:t>course</a:t>
            </a:r>
            <a:r>
              <a:rPr lang="pt-PT" sz="2400" dirty="0" smtClean="0"/>
              <a:t>, </a:t>
            </a:r>
            <a:r>
              <a:rPr lang="pt-PT" sz="2400" dirty="0" err="1" smtClean="0"/>
              <a:t>essential</a:t>
            </a:r>
            <a:r>
              <a:rPr lang="pt-PT" sz="2400" dirty="0" smtClean="0"/>
              <a:t> to </a:t>
            </a:r>
            <a:r>
              <a:rPr lang="pt-PT" sz="2400" dirty="0" err="1" smtClean="0"/>
              <a:t>deepen</a:t>
            </a:r>
            <a:r>
              <a:rPr lang="pt-PT" sz="2400" dirty="0" smtClean="0"/>
              <a:t> </a:t>
            </a:r>
            <a:r>
              <a:rPr lang="pt-PT" sz="2400" dirty="0" err="1" smtClean="0"/>
              <a:t>the</a:t>
            </a:r>
            <a:r>
              <a:rPr lang="pt-PT" sz="2400" dirty="0" smtClean="0"/>
              <a:t> </a:t>
            </a:r>
            <a:r>
              <a:rPr lang="pt-PT" sz="2400" dirty="0" err="1" smtClean="0"/>
              <a:t>discussion</a:t>
            </a:r>
            <a:r>
              <a:rPr lang="pt-PT" sz="2400" dirty="0" smtClean="0"/>
              <a:t>. </a:t>
            </a:r>
            <a:r>
              <a:rPr lang="pt-PT" sz="2400" dirty="0" err="1" smtClean="0"/>
              <a:t>And</a:t>
            </a:r>
            <a:r>
              <a:rPr lang="pt-PT" sz="2400" dirty="0" smtClean="0"/>
              <a:t> </a:t>
            </a:r>
            <a:r>
              <a:rPr lang="pt-PT" sz="2400" dirty="0" err="1" smtClean="0"/>
              <a:t>it</a:t>
            </a:r>
            <a:r>
              <a:rPr lang="pt-PT" sz="2400" dirty="0" smtClean="0"/>
              <a:t> </a:t>
            </a:r>
            <a:r>
              <a:rPr lang="pt-PT" sz="2400" dirty="0" err="1" smtClean="0"/>
              <a:t>is</a:t>
            </a:r>
            <a:r>
              <a:rPr lang="pt-PT" sz="2400" dirty="0" smtClean="0"/>
              <a:t> </a:t>
            </a:r>
            <a:r>
              <a:rPr lang="pt-PT" sz="2400" dirty="0" err="1" smtClean="0"/>
              <a:t>not</a:t>
            </a:r>
            <a:r>
              <a:rPr lang="pt-PT" sz="2400" dirty="0" smtClean="0"/>
              <a:t> </a:t>
            </a:r>
            <a:r>
              <a:rPr lang="pt-PT" sz="2400" dirty="0" err="1" smtClean="0"/>
              <a:t>surprising</a:t>
            </a:r>
            <a:r>
              <a:rPr lang="pt-PT" sz="2400" dirty="0" smtClean="0"/>
              <a:t> </a:t>
            </a:r>
            <a:r>
              <a:rPr lang="pt-PT" sz="2400" dirty="0" err="1" smtClean="0"/>
              <a:t>that</a:t>
            </a:r>
            <a:r>
              <a:rPr lang="pt-PT" sz="2400" dirty="0" smtClean="0"/>
              <a:t> in 2015 </a:t>
            </a:r>
            <a:r>
              <a:rPr lang="pt-PT" sz="2400" dirty="0" err="1" smtClean="0"/>
              <a:t>the</a:t>
            </a:r>
            <a:r>
              <a:rPr lang="pt-PT" sz="2400" dirty="0" smtClean="0"/>
              <a:t> </a:t>
            </a:r>
            <a:r>
              <a:rPr lang="pt-PT" sz="2400" dirty="0" err="1" smtClean="0"/>
              <a:t>Dutch</a:t>
            </a:r>
            <a:r>
              <a:rPr lang="pt-PT" sz="2400" dirty="0" smtClean="0"/>
              <a:t> GDP </a:t>
            </a:r>
            <a:r>
              <a:rPr lang="pt-PT" sz="2400" i="1" dirty="0" smtClean="0"/>
              <a:t>per capita </a:t>
            </a:r>
            <a:r>
              <a:rPr lang="pt-PT" sz="2400" dirty="0" err="1" smtClean="0"/>
              <a:t>was</a:t>
            </a:r>
            <a:r>
              <a:rPr lang="pt-PT" sz="2400" dirty="0" smtClean="0"/>
              <a:t> </a:t>
            </a:r>
            <a:r>
              <a:rPr lang="pt-PT" sz="2400" dirty="0" err="1" smtClean="0"/>
              <a:t>higher</a:t>
            </a:r>
            <a:r>
              <a:rPr lang="pt-PT" sz="2400" dirty="0" smtClean="0"/>
              <a:t> </a:t>
            </a:r>
            <a:r>
              <a:rPr lang="pt-PT" sz="2400" dirty="0" err="1" smtClean="0"/>
              <a:t>than</a:t>
            </a:r>
            <a:r>
              <a:rPr lang="pt-PT" sz="2400" dirty="0" smtClean="0"/>
              <a:t> </a:t>
            </a:r>
            <a:r>
              <a:rPr lang="pt-PT" sz="2400" dirty="0" err="1" smtClean="0"/>
              <a:t>the</a:t>
            </a:r>
            <a:r>
              <a:rPr lang="pt-PT" sz="2400" dirty="0" smtClean="0"/>
              <a:t> </a:t>
            </a:r>
            <a:r>
              <a:rPr lang="pt-PT" sz="2400" dirty="0" err="1" smtClean="0"/>
              <a:t>Hungarian</a:t>
            </a:r>
            <a:r>
              <a:rPr lang="pt-PT" sz="2400" dirty="0" smtClean="0"/>
              <a:t>. </a:t>
            </a:r>
            <a:r>
              <a:rPr lang="pt-PT" sz="2400" dirty="0" err="1" smtClean="0"/>
              <a:t>This</a:t>
            </a:r>
            <a:r>
              <a:rPr lang="pt-PT" sz="2400" dirty="0" smtClean="0"/>
              <a:t> </a:t>
            </a:r>
            <a:r>
              <a:rPr lang="pt-PT" sz="2400" dirty="0" err="1" smtClean="0"/>
              <a:t>marked</a:t>
            </a:r>
            <a:r>
              <a:rPr lang="pt-PT" sz="2400" dirty="0" smtClean="0"/>
              <a:t> </a:t>
            </a:r>
            <a:r>
              <a:rPr lang="pt-PT" sz="2400" dirty="0" err="1" smtClean="0"/>
              <a:t>difference</a:t>
            </a:r>
            <a:r>
              <a:rPr lang="pt-PT" sz="2400" dirty="0" smtClean="0"/>
              <a:t> …</a:t>
            </a:r>
          </a:p>
          <a:p>
            <a:r>
              <a:rPr lang="pt-PT" sz="2400" dirty="0" err="1" smtClean="0"/>
              <a:t>From</a:t>
            </a:r>
            <a:r>
              <a:rPr lang="pt-PT" sz="2400" dirty="0" smtClean="0"/>
              <a:t> a social </a:t>
            </a:r>
            <a:r>
              <a:rPr lang="pt-PT" sz="2400" dirty="0" err="1" smtClean="0"/>
              <a:t>point</a:t>
            </a:r>
            <a:r>
              <a:rPr lang="pt-PT" sz="2400" dirty="0" smtClean="0"/>
              <a:t> </a:t>
            </a:r>
            <a:r>
              <a:rPr lang="pt-PT" sz="2400" dirty="0" err="1" smtClean="0"/>
              <a:t>of</a:t>
            </a:r>
            <a:r>
              <a:rPr lang="pt-PT" sz="2400" dirty="0" smtClean="0"/>
              <a:t> </a:t>
            </a:r>
            <a:r>
              <a:rPr lang="pt-PT" sz="2400" dirty="0" err="1" smtClean="0"/>
              <a:t>view</a:t>
            </a:r>
            <a:r>
              <a:rPr lang="pt-PT" sz="2400" dirty="0" smtClean="0"/>
              <a:t>, </a:t>
            </a:r>
            <a:r>
              <a:rPr lang="pt-PT" sz="2400" dirty="0" err="1" smtClean="0"/>
              <a:t>religious</a:t>
            </a:r>
            <a:r>
              <a:rPr lang="pt-PT" sz="2400" dirty="0" smtClean="0"/>
              <a:t> </a:t>
            </a:r>
            <a:r>
              <a:rPr lang="pt-PT" sz="2400" dirty="0" err="1" smtClean="0"/>
              <a:t>issues</a:t>
            </a:r>
            <a:r>
              <a:rPr lang="pt-PT" sz="2400" dirty="0" smtClean="0"/>
              <a:t> </a:t>
            </a:r>
            <a:r>
              <a:rPr lang="pt-PT" sz="2400" dirty="0" err="1" smtClean="0"/>
              <a:t>arise</a:t>
            </a:r>
            <a:r>
              <a:rPr lang="pt-PT" sz="2400" dirty="0" smtClean="0"/>
              <a:t> </a:t>
            </a:r>
            <a:r>
              <a:rPr lang="pt-PT" sz="2400" dirty="0" err="1" smtClean="0"/>
              <a:t>and</a:t>
            </a:r>
            <a:r>
              <a:rPr lang="pt-PT" sz="2400" dirty="0" smtClean="0"/>
              <a:t> are </a:t>
            </a:r>
            <a:r>
              <a:rPr lang="pt-PT" sz="2400" dirty="0" err="1" smtClean="0"/>
              <a:t>very</a:t>
            </a:r>
            <a:r>
              <a:rPr lang="pt-PT" sz="2400" dirty="0" smtClean="0"/>
              <a:t> </a:t>
            </a:r>
            <a:r>
              <a:rPr lang="pt-PT" sz="2400" dirty="0" err="1" smtClean="0"/>
              <a:t>important</a:t>
            </a:r>
            <a:r>
              <a:rPr lang="pt-PT" sz="2400" dirty="0" smtClean="0"/>
              <a:t> to take </a:t>
            </a:r>
            <a:r>
              <a:rPr lang="pt-PT" sz="2400" dirty="0" err="1" smtClean="0"/>
              <a:t>into</a:t>
            </a:r>
            <a:r>
              <a:rPr lang="pt-PT" sz="2400" dirty="0" smtClean="0"/>
              <a:t> </a:t>
            </a:r>
            <a:r>
              <a:rPr lang="pt-PT" sz="2400" dirty="0" err="1" smtClean="0"/>
              <a:t>consideration</a:t>
            </a:r>
            <a:r>
              <a:rPr lang="pt-PT" sz="2400" dirty="0" smtClean="0"/>
              <a:t>. </a:t>
            </a:r>
            <a:r>
              <a:rPr lang="pt-PT" sz="2400" dirty="0" err="1" smtClean="0"/>
              <a:t>Hungary</a:t>
            </a:r>
            <a:r>
              <a:rPr lang="pt-PT" sz="2400" dirty="0" smtClean="0"/>
              <a:t> </a:t>
            </a:r>
            <a:r>
              <a:rPr lang="pt-PT" sz="2400" dirty="0" err="1" smtClean="0"/>
              <a:t>is</a:t>
            </a:r>
            <a:r>
              <a:rPr lang="pt-PT" sz="2400" dirty="0" smtClean="0"/>
              <a:t> </a:t>
            </a:r>
            <a:r>
              <a:rPr lang="pt-PT" sz="2400" dirty="0" err="1" smtClean="0"/>
              <a:t>historically</a:t>
            </a:r>
            <a:r>
              <a:rPr lang="pt-PT" sz="2400" dirty="0" smtClean="0"/>
              <a:t> a Christian country …</a:t>
            </a:r>
            <a:endParaRPr lang="pt-PT" sz="2400" dirty="0"/>
          </a:p>
        </p:txBody>
      </p:sp>
      <p:sp>
        <p:nvSpPr>
          <p:cNvPr id="4" name="TextBox 3"/>
          <p:cNvSpPr txBox="1"/>
          <p:nvPr/>
        </p:nvSpPr>
        <p:spPr>
          <a:xfrm>
            <a:off x="1031631" y="5591908"/>
            <a:ext cx="3194539" cy="923330"/>
          </a:xfrm>
          <a:prstGeom prst="rect">
            <a:avLst/>
          </a:prstGeom>
          <a:noFill/>
        </p:spPr>
        <p:txBody>
          <a:bodyPr wrap="square" rtlCol="0">
            <a:spAutoFit/>
          </a:bodyPr>
          <a:lstStyle/>
          <a:p>
            <a:r>
              <a:rPr lang="pt-PT" dirty="0" err="1" smtClean="0"/>
              <a:t>Language</a:t>
            </a:r>
            <a:r>
              <a:rPr lang="pt-PT" dirty="0" smtClean="0"/>
              <a:t> </a:t>
            </a:r>
            <a:r>
              <a:rPr lang="pt-PT" dirty="0" err="1" smtClean="0"/>
              <a:t>choices</a:t>
            </a:r>
            <a:r>
              <a:rPr lang="pt-PT" dirty="0" smtClean="0"/>
              <a:t> are </a:t>
            </a:r>
          </a:p>
          <a:p>
            <a:r>
              <a:rPr lang="pt-PT" dirty="0" smtClean="0"/>
              <a:t>	informal</a:t>
            </a:r>
          </a:p>
          <a:p>
            <a:r>
              <a:rPr lang="pt-PT" dirty="0" smtClean="0"/>
              <a:t>	</a:t>
            </a:r>
            <a:r>
              <a:rPr lang="pt-PT" dirty="0" err="1" smtClean="0"/>
              <a:t>overtly</a:t>
            </a:r>
            <a:r>
              <a:rPr lang="pt-PT" dirty="0" smtClean="0"/>
              <a:t> </a:t>
            </a:r>
            <a:r>
              <a:rPr lang="pt-PT" dirty="0" err="1" smtClean="0"/>
              <a:t>personal</a:t>
            </a:r>
            <a:r>
              <a:rPr lang="pt-PT" dirty="0"/>
              <a:t>	</a:t>
            </a:r>
            <a:r>
              <a:rPr lang="pt-PT" dirty="0" smtClean="0"/>
              <a:t> </a:t>
            </a:r>
            <a:endParaRPr lang="pt-PT" dirty="0"/>
          </a:p>
        </p:txBody>
      </p:sp>
      <p:cxnSp>
        <p:nvCxnSpPr>
          <p:cNvPr id="6" name="Straight Connector 5"/>
          <p:cNvCxnSpPr/>
          <p:nvPr/>
        </p:nvCxnSpPr>
        <p:spPr>
          <a:xfrm flipH="1">
            <a:off x="1125416" y="1805354"/>
            <a:ext cx="2450122"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2028093" y="6183979"/>
            <a:ext cx="973015"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4226170" y="3247292"/>
            <a:ext cx="1166445"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9870831" y="3247292"/>
            <a:ext cx="808892"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0276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TotalTime>
  <Words>874</Words>
  <Application>Microsoft Office PowerPoint</Application>
  <PresentationFormat>Custom</PresentationFormat>
  <Paragraphs>74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Tema do Office</vt:lpstr>
      <vt:lpstr>Analytical reports</vt:lpstr>
      <vt:lpstr>Socio-cultural context</vt:lpstr>
      <vt:lpstr>Organisational structure</vt:lpstr>
      <vt:lpstr>Prompt</vt:lpstr>
      <vt:lpstr>PowerPoint Presentation</vt:lpstr>
      <vt:lpstr>PowerPoint Presentation</vt:lpstr>
      <vt:lpstr>PowerPoint Presentation</vt:lpstr>
      <vt:lpstr>PowerPoint Presentation</vt:lpstr>
      <vt:lpstr>The analysis stage</vt:lpstr>
      <vt:lpstr>The analysis stage</vt:lpstr>
      <vt:lpstr>The analysis stage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Analytical reports</dc:title>
  <dc:creator>AnnHenshall</dc:creator>
  <cp:lastModifiedBy>ANN HENSHALL</cp:lastModifiedBy>
  <cp:revision>22</cp:revision>
  <dcterms:created xsi:type="dcterms:W3CDTF">2016-12-01T16:19:43Z</dcterms:created>
  <dcterms:modified xsi:type="dcterms:W3CDTF">2016-12-06T15:00:09Z</dcterms:modified>
</cp:coreProperties>
</file>